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1"/>
    <p:sldMasterId id="2147483672" r:id="rId2"/>
    <p:sldMasterId id="2147483676" r:id="rId3"/>
    <p:sldMasterId id="2147483681" r:id="rId4"/>
  </p:sldMasterIdLst>
  <p:notesMasterIdLst>
    <p:notesMasterId r:id="rId27"/>
  </p:notesMasterIdLst>
  <p:handoutMasterIdLst>
    <p:handoutMasterId r:id="rId28"/>
  </p:handoutMasterIdLst>
  <p:sldIdLst>
    <p:sldId id="268" r:id="rId5"/>
    <p:sldId id="280" r:id="rId6"/>
    <p:sldId id="279" r:id="rId7"/>
    <p:sldId id="281" r:id="rId8"/>
    <p:sldId id="282" r:id="rId9"/>
    <p:sldId id="283" r:id="rId10"/>
    <p:sldId id="284" r:id="rId11"/>
    <p:sldId id="286" r:id="rId12"/>
    <p:sldId id="293" r:id="rId13"/>
    <p:sldId id="294" r:id="rId14"/>
    <p:sldId id="295" r:id="rId15"/>
    <p:sldId id="296" r:id="rId16"/>
    <p:sldId id="297" r:id="rId17"/>
    <p:sldId id="287" r:id="rId18"/>
    <p:sldId id="291" r:id="rId19"/>
    <p:sldId id="288" r:id="rId20"/>
    <p:sldId id="289" r:id="rId21"/>
    <p:sldId id="292" r:id="rId22"/>
    <p:sldId id="290" r:id="rId23"/>
    <p:sldId id="285" r:id="rId24"/>
    <p:sldId id="298" r:id="rId25"/>
    <p:sldId id="299" r:id="rId26"/>
  </p:sldIdLst>
  <p:sldSz cx="9144000" cy="6858000" type="screen4x3"/>
  <p:notesSz cx="6797675" cy="9926638"/>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19">
          <p15:clr>
            <a:srgbClr val="A4A3A4"/>
          </p15:clr>
        </p15:guide>
        <p15:guide id="2" orient="horz" pos="131">
          <p15:clr>
            <a:srgbClr val="A4A3A4"/>
          </p15:clr>
        </p15:guide>
        <p15:guide id="3" orient="horz" pos="592">
          <p15:clr>
            <a:srgbClr val="A4A3A4"/>
          </p15:clr>
        </p15:guide>
        <p15:guide id="4" orient="horz" pos="811">
          <p15:clr>
            <a:srgbClr val="A4A3A4"/>
          </p15:clr>
        </p15:guide>
        <p15:guide id="5" orient="horz" pos="1825">
          <p15:clr>
            <a:srgbClr val="A4A3A4"/>
          </p15:clr>
        </p15:guide>
        <p15:guide id="6" orient="horz" pos="2516">
          <p15:clr>
            <a:srgbClr val="A4A3A4"/>
          </p15:clr>
        </p15:guide>
        <p15:guide id="7" orient="horz" pos="3657" userDrawn="1">
          <p15:clr>
            <a:srgbClr val="A4A3A4"/>
          </p15:clr>
        </p15:guide>
        <p15:guide id="8" orient="horz" pos="1296">
          <p15:clr>
            <a:srgbClr val="A4A3A4"/>
          </p15:clr>
        </p15:guide>
        <p15:guide id="9" orient="horz" pos="1107">
          <p15:clr>
            <a:srgbClr val="A4A3A4"/>
          </p15:clr>
        </p15:guide>
        <p15:guide id="10" orient="horz" pos="2147">
          <p15:clr>
            <a:srgbClr val="A4A3A4"/>
          </p15:clr>
        </p15:guide>
        <p15:guide id="11" orient="horz" pos="1609">
          <p15:clr>
            <a:srgbClr val="A4A3A4"/>
          </p15:clr>
        </p15:guide>
        <p15:guide id="12" pos="4612">
          <p15:clr>
            <a:srgbClr val="A4A3A4"/>
          </p15:clr>
        </p15:guide>
        <p15:guide id="13" pos="5587">
          <p15:clr>
            <a:srgbClr val="A4A3A4"/>
          </p15:clr>
        </p15:guide>
        <p15:guide id="14" pos="448">
          <p15:clr>
            <a:srgbClr val="A4A3A4"/>
          </p15:clr>
        </p15:guide>
        <p15:guide id="15" pos="1830">
          <p15:clr>
            <a:srgbClr val="A4A3A4"/>
          </p15:clr>
        </p15:guide>
        <p15:guide id="16" pos="2277">
          <p15:clr>
            <a:srgbClr val="A4A3A4"/>
          </p15:clr>
        </p15:guide>
        <p15:guide id="17" pos="4208">
          <p15:clr>
            <a:srgbClr val="A4A3A4"/>
          </p15:clr>
        </p15:guide>
        <p15:guide id="18" pos="3766">
          <p15:clr>
            <a:srgbClr val="A4A3A4"/>
          </p15:clr>
        </p15:guide>
        <p15:guide id="19" pos="5632">
          <p15:clr>
            <a:srgbClr val="A4A3A4"/>
          </p15:clr>
        </p15:guide>
        <p15:guide id="20" orient="horz" pos="3839">
          <p15:clr>
            <a:srgbClr val="A4A3A4"/>
          </p15:clr>
        </p15:guide>
        <p15:guide id="21" orient="horz" pos="163">
          <p15:clr>
            <a:srgbClr val="A4A3A4"/>
          </p15:clr>
        </p15:guide>
        <p15:guide id="22" orient="horz" pos="4178">
          <p15:clr>
            <a:srgbClr val="A4A3A4"/>
          </p15:clr>
        </p15:guide>
        <p15:guide id="24" orient="horz" pos="648">
          <p15:clr>
            <a:srgbClr val="A4A3A4"/>
          </p15:clr>
        </p15:guide>
        <p15:guide id="25" orient="horz" pos="3373">
          <p15:clr>
            <a:srgbClr val="A4A3A4"/>
          </p15:clr>
        </p15:guide>
        <p15:guide id="26" orient="horz" pos="2159">
          <p15:clr>
            <a:srgbClr val="A4A3A4"/>
          </p15:clr>
        </p15:guide>
        <p15:guide id="27" orient="horz" pos="802">
          <p15:clr>
            <a:srgbClr val="A4A3A4"/>
          </p15:clr>
        </p15:guide>
        <p15:guide id="28" pos="5463">
          <p15:clr>
            <a:srgbClr val="A4A3A4"/>
          </p15:clr>
        </p15:guide>
        <p15:guide id="29" pos="676">
          <p15:clr>
            <a:srgbClr val="A4A3A4"/>
          </p15:clr>
        </p15:guide>
        <p15:guide id="30" pos="426">
          <p15:clr>
            <a:srgbClr val="A4A3A4"/>
          </p15:clr>
        </p15:guide>
        <p15:guide id="31" pos="255">
          <p15:clr>
            <a:srgbClr val="A4A3A4"/>
          </p15:clr>
        </p15:guide>
        <p15:guide id="32" pos="2880">
          <p15:clr>
            <a:srgbClr val="A4A3A4"/>
          </p15:clr>
        </p15:guide>
        <p15:guide id="33" pos="1428">
          <p15:clr>
            <a:srgbClr val="A4A3A4"/>
          </p15:clr>
        </p15:guide>
        <p15:guide id="34" orient="horz">
          <p15:clr>
            <a:srgbClr val="A4A3A4"/>
          </p15:clr>
        </p15:guide>
      </p15:sldGuideLst>
    </p:ext>
    <p:ext uri="{2D200454-40CA-4A62-9FC3-DE9A4176ACB9}">
      <p15:notesGuideLst xmlns:p15="http://schemas.microsoft.com/office/powerpoint/2012/main">
        <p15:guide id="1" orient="horz" pos="3126"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unsch, Johannes" initials="BJ"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9BA17"/>
    <a:srgbClr val="7FAD18"/>
    <a:srgbClr val="7AB800"/>
    <a:srgbClr val="7D2723"/>
    <a:srgbClr val="70A51C"/>
    <a:srgbClr val="6EA01D"/>
    <a:srgbClr val="4C1920"/>
    <a:srgbClr val="008B95"/>
    <a:srgbClr val="6D005E"/>
    <a:srgbClr val="6163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202B0CA-FC54-4496-8BCA-5EF66A818D29}" styleName="Dunkle Formatvorlag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13" autoAdjust="0"/>
    <p:restoredTop sz="72613" autoAdjust="0"/>
  </p:normalViewPr>
  <p:slideViewPr>
    <p:cSldViewPr snapToObjects="1">
      <p:cViewPr varScale="1">
        <p:scale>
          <a:sx n="62" d="100"/>
          <a:sy n="62" d="100"/>
        </p:scale>
        <p:origin x="1901" y="43"/>
      </p:cViewPr>
      <p:guideLst>
        <p:guide orient="horz" pos="3319"/>
        <p:guide orient="horz" pos="131"/>
        <p:guide orient="horz" pos="592"/>
        <p:guide orient="horz" pos="811"/>
        <p:guide orient="horz" pos="1825"/>
        <p:guide orient="horz" pos="2516"/>
        <p:guide orient="horz" pos="3657"/>
        <p:guide orient="horz" pos="1296"/>
        <p:guide orient="horz" pos="1107"/>
        <p:guide orient="horz" pos="2147"/>
        <p:guide orient="horz" pos="1609"/>
        <p:guide pos="4612"/>
        <p:guide pos="5587"/>
        <p:guide pos="448"/>
        <p:guide pos="1830"/>
        <p:guide pos="2277"/>
        <p:guide pos="4208"/>
        <p:guide pos="3766"/>
        <p:guide pos="5632"/>
        <p:guide orient="horz" pos="3839"/>
        <p:guide orient="horz" pos="163"/>
        <p:guide orient="horz" pos="4178"/>
        <p:guide orient="horz" pos="648"/>
        <p:guide orient="horz" pos="3373"/>
        <p:guide orient="horz" pos="2159"/>
        <p:guide orient="horz" pos="802"/>
        <p:guide pos="5463"/>
        <p:guide pos="676"/>
        <p:guide pos="426"/>
        <p:guide pos="255"/>
        <p:guide pos="2880"/>
        <p:guide pos="1428"/>
        <p:guide orient="horz"/>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90" d="100"/>
          <a:sy n="90" d="100"/>
        </p:scale>
        <p:origin x="-3708" y="-114"/>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0"/>
            <a:ext cx="2945659" cy="496332"/>
          </a:xfrm>
          <a:prstGeom prst="rect">
            <a:avLst/>
          </a:prstGeom>
        </p:spPr>
        <p:txBody>
          <a:bodyPr vert="horz" lIns="91321" tIns="45661" rIns="91321" bIns="45661" rtlCol="0"/>
          <a:lstStyle>
            <a:lvl1pPr algn="l">
              <a:defRPr sz="1200"/>
            </a:lvl1pPr>
          </a:lstStyle>
          <a:p>
            <a:endParaRPr lang="de-DE"/>
          </a:p>
        </p:txBody>
      </p:sp>
      <p:sp>
        <p:nvSpPr>
          <p:cNvPr id="3" name="Datumsplatzhalter 2"/>
          <p:cNvSpPr>
            <a:spLocks noGrp="1"/>
          </p:cNvSpPr>
          <p:nvPr>
            <p:ph type="dt" sz="quarter" idx="1"/>
          </p:nvPr>
        </p:nvSpPr>
        <p:spPr>
          <a:xfrm>
            <a:off x="3850443" y="0"/>
            <a:ext cx="2945659" cy="496332"/>
          </a:xfrm>
          <a:prstGeom prst="rect">
            <a:avLst/>
          </a:prstGeom>
        </p:spPr>
        <p:txBody>
          <a:bodyPr vert="horz" lIns="91321" tIns="45661" rIns="91321" bIns="45661" rtlCol="0"/>
          <a:lstStyle>
            <a:lvl1pPr algn="r">
              <a:defRPr sz="1200"/>
            </a:lvl1pPr>
          </a:lstStyle>
          <a:p>
            <a:fld id="{D577FADF-6F91-4700-ADCF-C6A210CCAC3A}" type="datetimeFigureOut">
              <a:rPr lang="de-DE" smtClean="0"/>
              <a:pPr/>
              <a:t>23.03.2022</a:t>
            </a:fld>
            <a:endParaRPr lang="de-DE"/>
          </a:p>
        </p:txBody>
      </p:sp>
      <p:sp>
        <p:nvSpPr>
          <p:cNvPr id="4" name="Fußzeilenplatzhalter 3"/>
          <p:cNvSpPr>
            <a:spLocks noGrp="1"/>
          </p:cNvSpPr>
          <p:nvPr>
            <p:ph type="ftr" sz="quarter" idx="2"/>
          </p:nvPr>
        </p:nvSpPr>
        <p:spPr>
          <a:xfrm>
            <a:off x="1" y="9428584"/>
            <a:ext cx="2945659" cy="496332"/>
          </a:xfrm>
          <a:prstGeom prst="rect">
            <a:avLst/>
          </a:prstGeom>
        </p:spPr>
        <p:txBody>
          <a:bodyPr vert="horz" lIns="91321" tIns="45661" rIns="91321" bIns="45661" rtlCol="0" anchor="b"/>
          <a:lstStyle>
            <a:lvl1pPr algn="l">
              <a:defRPr sz="1200"/>
            </a:lvl1pPr>
          </a:lstStyle>
          <a:p>
            <a:endParaRPr lang="de-DE"/>
          </a:p>
        </p:txBody>
      </p:sp>
      <p:sp>
        <p:nvSpPr>
          <p:cNvPr id="5" name="Foliennummernplatzhalter 4"/>
          <p:cNvSpPr>
            <a:spLocks noGrp="1"/>
          </p:cNvSpPr>
          <p:nvPr>
            <p:ph type="sldNum" sz="quarter" idx="3"/>
          </p:nvPr>
        </p:nvSpPr>
        <p:spPr>
          <a:xfrm>
            <a:off x="3850443" y="9428584"/>
            <a:ext cx="2945659" cy="496332"/>
          </a:xfrm>
          <a:prstGeom prst="rect">
            <a:avLst/>
          </a:prstGeom>
        </p:spPr>
        <p:txBody>
          <a:bodyPr vert="horz" lIns="91321" tIns="45661" rIns="91321" bIns="45661" rtlCol="0" anchor="b"/>
          <a:lstStyle>
            <a:lvl1pPr algn="r">
              <a:defRPr sz="1200"/>
            </a:lvl1pPr>
          </a:lstStyle>
          <a:p>
            <a:fld id="{F3ED27AB-4923-45BF-B71A-4571650FE17B}" type="slidenum">
              <a:rPr lang="de-DE" smtClean="0"/>
              <a:pPr/>
              <a:t>‹Nr.›</a:t>
            </a:fld>
            <a:endParaRPr lang="de-DE"/>
          </a:p>
        </p:txBody>
      </p:sp>
    </p:spTree>
    <p:extLst>
      <p:ext uri="{BB962C8B-B14F-4D97-AF65-F5344CB8AC3E}">
        <p14:creationId xmlns:p14="http://schemas.microsoft.com/office/powerpoint/2010/main" val="17828250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0"/>
            <a:ext cx="2945659" cy="496332"/>
          </a:xfrm>
          <a:prstGeom prst="rect">
            <a:avLst/>
          </a:prstGeom>
        </p:spPr>
        <p:txBody>
          <a:bodyPr vert="horz" lIns="91321" tIns="45661" rIns="91321" bIns="45661" rtlCol="0"/>
          <a:lstStyle>
            <a:lvl1pPr algn="l">
              <a:defRPr sz="1200"/>
            </a:lvl1pPr>
          </a:lstStyle>
          <a:p>
            <a:endParaRPr lang="de-DE"/>
          </a:p>
        </p:txBody>
      </p:sp>
      <p:sp>
        <p:nvSpPr>
          <p:cNvPr id="3" name="Datumsplatzhalter 2"/>
          <p:cNvSpPr>
            <a:spLocks noGrp="1"/>
          </p:cNvSpPr>
          <p:nvPr>
            <p:ph type="dt" idx="1"/>
          </p:nvPr>
        </p:nvSpPr>
        <p:spPr>
          <a:xfrm>
            <a:off x="3850443" y="0"/>
            <a:ext cx="2945659" cy="496332"/>
          </a:xfrm>
          <a:prstGeom prst="rect">
            <a:avLst/>
          </a:prstGeom>
        </p:spPr>
        <p:txBody>
          <a:bodyPr vert="horz" lIns="91321" tIns="45661" rIns="91321" bIns="45661" rtlCol="0"/>
          <a:lstStyle>
            <a:lvl1pPr algn="r">
              <a:defRPr sz="1200"/>
            </a:lvl1pPr>
          </a:lstStyle>
          <a:p>
            <a:fld id="{41CE43A1-47CC-44BB-A150-350EA94E6F24}" type="datetimeFigureOut">
              <a:rPr lang="de-DE" smtClean="0"/>
              <a:pPr/>
              <a:t>23.03.2022</a:t>
            </a:fld>
            <a:endParaRPr lang="de-DE"/>
          </a:p>
        </p:txBody>
      </p:sp>
      <p:sp>
        <p:nvSpPr>
          <p:cNvPr id="4" name="Folienbildplatzhalter 3"/>
          <p:cNvSpPr>
            <a:spLocks noGrp="1" noRot="1" noChangeAspect="1"/>
          </p:cNvSpPr>
          <p:nvPr>
            <p:ph type="sldImg" idx="2"/>
          </p:nvPr>
        </p:nvSpPr>
        <p:spPr>
          <a:xfrm>
            <a:off x="919163" y="744538"/>
            <a:ext cx="4960937" cy="3721100"/>
          </a:xfrm>
          <a:prstGeom prst="rect">
            <a:avLst/>
          </a:prstGeom>
          <a:noFill/>
          <a:ln w="12700">
            <a:solidFill>
              <a:prstClr val="black"/>
            </a:solidFill>
          </a:ln>
        </p:spPr>
        <p:txBody>
          <a:bodyPr vert="horz" lIns="91321" tIns="45661" rIns="91321" bIns="45661" rtlCol="0" anchor="ctr"/>
          <a:lstStyle/>
          <a:p>
            <a:endParaRPr lang="de-DE"/>
          </a:p>
        </p:txBody>
      </p:sp>
      <p:sp>
        <p:nvSpPr>
          <p:cNvPr id="5" name="Notizenplatzhalter 4"/>
          <p:cNvSpPr>
            <a:spLocks noGrp="1"/>
          </p:cNvSpPr>
          <p:nvPr>
            <p:ph type="body" sz="quarter" idx="3"/>
          </p:nvPr>
        </p:nvSpPr>
        <p:spPr>
          <a:xfrm>
            <a:off x="679768" y="4715153"/>
            <a:ext cx="5438140" cy="4466987"/>
          </a:xfrm>
          <a:prstGeom prst="rect">
            <a:avLst/>
          </a:prstGeom>
        </p:spPr>
        <p:txBody>
          <a:bodyPr vert="horz" lIns="91321" tIns="45661" rIns="91321" bIns="45661"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1" y="9428584"/>
            <a:ext cx="2945659" cy="496332"/>
          </a:xfrm>
          <a:prstGeom prst="rect">
            <a:avLst/>
          </a:prstGeom>
        </p:spPr>
        <p:txBody>
          <a:bodyPr vert="horz" lIns="91321" tIns="45661" rIns="91321" bIns="45661" rtlCol="0" anchor="b"/>
          <a:lstStyle>
            <a:lvl1pPr algn="l">
              <a:defRPr sz="1200"/>
            </a:lvl1pPr>
          </a:lstStyle>
          <a:p>
            <a:endParaRPr lang="de-DE"/>
          </a:p>
        </p:txBody>
      </p:sp>
      <p:sp>
        <p:nvSpPr>
          <p:cNvPr id="7" name="Foliennummernplatzhalter 6"/>
          <p:cNvSpPr>
            <a:spLocks noGrp="1"/>
          </p:cNvSpPr>
          <p:nvPr>
            <p:ph type="sldNum" sz="quarter" idx="5"/>
          </p:nvPr>
        </p:nvSpPr>
        <p:spPr>
          <a:xfrm>
            <a:off x="3850443" y="9428584"/>
            <a:ext cx="2945659" cy="496332"/>
          </a:xfrm>
          <a:prstGeom prst="rect">
            <a:avLst/>
          </a:prstGeom>
        </p:spPr>
        <p:txBody>
          <a:bodyPr vert="horz" lIns="91321" tIns="45661" rIns="91321" bIns="45661" rtlCol="0" anchor="b"/>
          <a:lstStyle>
            <a:lvl1pPr algn="r">
              <a:defRPr sz="1200"/>
            </a:lvl1pPr>
          </a:lstStyle>
          <a:p>
            <a:fld id="{0A9A32CE-79EA-4318-80AF-4528CE357DDF}" type="slidenum">
              <a:rPr lang="de-DE" smtClean="0"/>
              <a:pPr/>
              <a:t>‹Nr.›</a:t>
            </a:fld>
            <a:endParaRPr lang="de-DE"/>
          </a:p>
        </p:txBody>
      </p:sp>
    </p:spTree>
    <p:extLst>
      <p:ext uri="{BB962C8B-B14F-4D97-AF65-F5344CB8AC3E}">
        <p14:creationId xmlns:p14="http://schemas.microsoft.com/office/powerpoint/2010/main" val="424695851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7500" lnSpcReduction="20000"/>
          </a:bodyPr>
          <a:lstStyle/>
          <a:p>
            <a:pPr algn="l"/>
            <a:r>
              <a:rPr lang="de-DE" b="1" i="0" dirty="0" err="1">
                <a:solidFill>
                  <a:srgbClr val="09455D"/>
                </a:solidFill>
                <a:effectLst/>
                <a:latin typeface="Arial" panose="020B0604020202020204" pitchFamily="34" charset="0"/>
              </a:rPr>
              <a:t>WiSe</a:t>
            </a:r>
            <a:r>
              <a:rPr lang="de-DE" b="1" i="0" dirty="0">
                <a:solidFill>
                  <a:srgbClr val="09455D"/>
                </a:solidFill>
                <a:effectLst/>
                <a:latin typeface="Arial" panose="020B0604020202020204" pitchFamily="34" charset="0"/>
              </a:rPr>
              <a:t> 2021/22: Fachunterricht und Schulbuchanalyse am Beispiel von Kants Grundlegung</a:t>
            </a:r>
            <a:endParaRPr lang="de-DE" b="0" i="0" dirty="0">
              <a:solidFill>
                <a:srgbClr val="09455D"/>
              </a:solidFill>
              <a:effectLst/>
              <a:latin typeface="Arial" panose="020B0604020202020204" pitchFamily="34" charset="0"/>
            </a:endParaRPr>
          </a:p>
          <a:p>
            <a:pPr algn="just"/>
            <a:r>
              <a:rPr lang="de-DE" b="0" i="0" dirty="0">
                <a:solidFill>
                  <a:srgbClr val="09455D"/>
                </a:solidFill>
                <a:effectLst/>
                <a:latin typeface="Arial" panose="020B0604020202020204" pitchFamily="34" charset="0"/>
              </a:rPr>
              <a:t>Das Seminar richtet sich nicht nur an Studierende der Philosophie, sondern versteht sich als exemplarische Übung in der kritischen Lektüre von Schulbüchern für angehende Lehrkräfte aller geistes- und gesellschaftswissenschaftlichen Fächer. Darüber hinaus kann die Auseinandersetzung mit Kants Moralphilosophie als wichtiger allgemeinbildender Bestandteil moralischer und politischer Bildung von Lehrkräften gelten.</a:t>
            </a:r>
          </a:p>
          <a:p>
            <a:pPr algn="just"/>
            <a:r>
              <a:rPr lang="de-DE" b="0" i="0" dirty="0">
                <a:solidFill>
                  <a:srgbClr val="09455D"/>
                </a:solidFill>
                <a:effectLst/>
                <a:latin typeface="Arial" panose="020B0604020202020204" pitchFamily="34" charset="0"/>
              </a:rPr>
              <a:t>(De-)Professionalisierungsforschung zeigt, dass ohne ein fachlich fundiertes und reflektiertes Studium angehende Lehrkräfte stark dazu neigen, in der didaktischen Auswahl und Aufbereitung von Unterrichtsmaterialien diejenigen Passagen aus einem Originaltext als irrelevant für Unterricht zu klassifizieren, die sie selbst nicht verstehen (vgl. </a:t>
            </a:r>
            <a:r>
              <a:rPr lang="de-DE" b="0" i="0" dirty="0" err="1">
                <a:solidFill>
                  <a:srgbClr val="09455D"/>
                </a:solidFill>
                <a:effectLst/>
                <a:latin typeface="Arial" panose="020B0604020202020204" pitchFamily="34" charset="0"/>
              </a:rPr>
              <a:t>Golus</a:t>
            </a:r>
            <a:r>
              <a:rPr lang="de-DE" b="0" i="0" dirty="0">
                <a:solidFill>
                  <a:srgbClr val="09455D"/>
                </a:solidFill>
                <a:effectLst/>
                <a:latin typeface="Arial" panose="020B0604020202020204" pitchFamily="34" charset="0"/>
              </a:rPr>
              <a:t> 2017; Althoff/</a:t>
            </a:r>
            <a:r>
              <a:rPr lang="de-DE" b="0" i="0" dirty="0" err="1">
                <a:solidFill>
                  <a:srgbClr val="09455D"/>
                </a:solidFill>
                <a:effectLst/>
                <a:latin typeface="Arial" panose="020B0604020202020204" pitchFamily="34" charset="0"/>
              </a:rPr>
              <a:t>Golus</a:t>
            </a:r>
            <a:r>
              <a:rPr lang="de-DE" b="0" i="0" dirty="0">
                <a:solidFill>
                  <a:srgbClr val="09455D"/>
                </a:solidFill>
                <a:effectLst/>
                <a:latin typeface="Arial" panose="020B0604020202020204" pitchFamily="34" charset="0"/>
              </a:rPr>
              <a:t> 2017). Dadurch entsteht aber die Gefahr, dass schon im Unterrichtsmaterial der Inhalt nur fragmentarisch und womöglich verzerrt dargestellt wird und dies so von vornherein das Gelingen guten Unterrichts verunmöglicht.  Allgemein gilt hierüber hinaus, dass Lehrkräfte ohne eine tiefergehende Kenntnis der Materie ihrer Darstellung in Schulbüchern unmündig ausgeliefert sind – ist es doch im Schulalltag in aller Regel zu spät, um sich eingehender mit dem Thema zu beschäftigen. Dies wird dann besonders problematisch, wenn die Schulbücher selbst ihren Anteil an Originaltexten zugunsten von sogenannten Autorentexten (d. h. Texten der Herausgeber*innen von Schulbüchern) im Zuge der Kompetenzorientierung reduziert haben (</a:t>
            </a:r>
            <a:r>
              <a:rPr lang="de-DE" b="0" i="0" dirty="0" err="1">
                <a:solidFill>
                  <a:srgbClr val="09455D"/>
                </a:solidFill>
                <a:effectLst/>
                <a:latin typeface="Arial" panose="020B0604020202020204" pitchFamily="34" charset="0"/>
              </a:rPr>
              <a:t>Blesenkemper</a:t>
            </a:r>
            <a:r>
              <a:rPr lang="de-DE" b="0" i="0" dirty="0">
                <a:solidFill>
                  <a:srgbClr val="09455D"/>
                </a:solidFill>
                <a:effectLst/>
                <a:latin typeface="Arial" panose="020B0604020202020204" pitchFamily="34" charset="0"/>
              </a:rPr>
              <a:t> 2017), denn die dort präsentierte Interpretation kann nicht weiter überprüft werden.</a:t>
            </a:r>
          </a:p>
          <a:p>
            <a:pPr algn="just"/>
            <a:r>
              <a:rPr lang="de-DE" b="0" i="0" dirty="0">
                <a:solidFill>
                  <a:srgbClr val="09455D"/>
                </a:solidFill>
                <a:effectLst/>
                <a:latin typeface="Arial" panose="020B0604020202020204" pitchFamily="34" charset="0"/>
              </a:rPr>
              <a:t>Da Immanuel Kant gemeinhin als schwer verständlich gilt, trifft die skizzierte Problematik in besonderer Weise auf eine Unterrichtsreihe zum Vergleich von Utilitarismus und Pflichtethik zu, in der seine Moralphilosophie zurecht als paradigmatische deontologische Konzeption behandelt wird. Angesichts der antizipierten Verständnisschwierigkeiten auf Seiten der Lehrkräfte wie der Schüler*innen mag es daher kaum verwundern, dass beispielsweise in den </a:t>
            </a:r>
            <a:r>
              <a:rPr lang="de-DE" b="0" i="1" dirty="0">
                <a:solidFill>
                  <a:srgbClr val="09455D"/>
                </a:solidFill>
                <a:effectLst/>
                <a:latin typeface="Arial" panose="020B0604020202020204" pitchFamily="34" charset="0"/>
              </a:rPr>
              <a:t>Zugängen zur Philosophie</a:t>
            </a:r>
            <a:r>
              <a:rPr lang="de-DE" b="0" i="0" dirty="0">
                <a:solidFill>
                  <a:srgbClr val="09455D"/>
                </a:solidFill>
                <a:effectLst/>
                <a:latin typeface="Arial" panose="020B0604020202020204" pitchFamily="34" charset="0"/>
              </a:rPr>
              <a:t> dazu übergegangen wurde, mindestens so viele Seiten für </a:t>
            </a:r>
            <a:r>
              <a:rPr lang="de-DE" b="0" i="0" dirty="0" err="1">
                <a:solidFill>
                  <a:srgbClr val="09455D"/>
                </a:solidFill>
                <a:effectLst/>
                <a:latin typeface="Arial" panose="020B0604020202020204" pitchFamily="34" charset="0"/>
              </a:rPr>
              <a:t>Dilemmatadiskussionen</a:t>
            </a:r>
            <a:r>
              <a:rPr lang="de-DE" b="0" i="0" dirty="0">
                <a:solidFill>
                  <a:srgbClr val="09455D"/>
                </a:solidFill>
                <a:effectLst/>
                <a:latin typeface="Arial" panose="020B0604020202020204" pitchFamily="34" charset="0"/>
              </a:rPr>
              <a:t> nach dem immergleichen Schema ‚Konsequenzialismus versus Pflichtethik‘ aufzuwenden wie für die Darstellung der kantischen Position selbst. Solche Entwicklungen sind aber Ausdruck einer </a:t>
            </a:r>
            <a:r>
              <a:rPr lang="de-DE" b="0" i="0" dirty="0" err="1">
                <a:solidFill>
                  <a:srgbClr val="09455D"/>
                </a:solidFill>
                <a:effectLst/>
                <a:latin typeface="Arial" panose="020B0604020202020204" pitchFamily="34" charset="0"/>
              </a:rPr>
              <a:t>Entfachlichung</a:t>
            </a:r>
            <a:r>
              <a:rPr lang="de-DE" b="0" i="0" dirty="0">
                <a:solidFill>
                  <a:srgbClr val="09455D"/>
                </a:solidFill>
                <a:effectLst/>
                <a:latin typeface="Arial" panose="020B0604020202020204" pitchFamily="34" charset="0"/>
              </a:rPr>
              <a:t> des Philosophieunterrichts, durch die der Anspruch, in der gymnasialen Oberstufe Wissenschaftspropädeutik zu leisten (Stichwort: „allgemeine Hochschulreife“), unterlaufen wird.</a:t>
            </a:r>
          </a:p>
          <a:p>
            <a:pPr algn="just"/>
            <a:r>
              <a:rPr lang="de-DE" b="0" i="0" dirty="0">
                <a:solidFill>
                  <a:srgbClr val="09455D"/>
                </a:solidFill>
                <a:effectLst/>
                <a:latin typeface="Arial" panose="020B0604020202020204" pitchFamily="34" charset="0"/>
              </a:rPr>
              <a:t>Das Seminar verfolgt dagegen das Ziel eines mündigen Umgangs sowohl mit dem Originaltext als auch mit seinen Darstellungen in den derzeit gängigen Schulbüchern für das Fach Philosophie in der gymnasialen Oberstufe. Hierfür gliedert sich das Seminar in drei Phasen:</a:t>
            </a:r>
          </a:p>
          <a:p>
            <a:pPr algn="just"/>
            <a:r>
              <a:rPr lang="de-DE" b="0" i="0" dirty="0">
                <a:solidFill>
                  <a:srgbClr val="09455D"/>
                </a:solidFill>
                <a:effectLst/>
                <a:latin typeface="Arial" panose="020B0604020202020204" pitchFamily="34" charset="0"/>
              </a:rPr>
              <a:t>1. C</a:t>
            </a:r>
            <a:r>
              <a:rPr lang="de-DE" b="0" i="1" dirty="0">
                <a:solidFill>
                  <a:srgbClr val="09455D"/>
                </a:solidFill>
                <a:effectLst/>
                <a:latin typeface="Arial" panose="020B0604020202020204" pitchFamily="34" charset="0"/>
              </a:rPr>
              <a:t>lose </a:t>
            </a:r>
            <a:r>
              <a:rPr lang="de-DE" b="0" i="1" dirty="0" err="1">
                <a:solidFill>
                  <a:srgbClr val="09455D"/>
                </a:solidFill>
                <a:effectLst/>
                <a:latin typeface="Arial" panose="020B0604020202020204" pitchFamily="34" charset="0"/>
              </a:rPr>
              <a:t>reading</a:t>
            </a:r>
            <a:r>
              <a:rPr lang="de-DE" b="0" i="1" dirty="0">
                <a:solidFill>
                  <a:srgbClr val="09455D"/>
                </a:solidFill>
                <a:effectLst/>
                <a:latin typeface="Arial" panose="020B0604020202020204" pitchFamily="34" charset="0"/>
              </a:rPr>
              <a:t> </a:t>
            </a:r>
            <a:r>
              <a:rPr lang="de-DE" b="0" i="0" dirty="0">
                <a:solidFill>
                  <a:srgbClr val="09455D"/>
                </a:solidFill>
                <a:effectLst/>
                <a:latin typeface="Arial" panose="020B0604020202020204" pitchFamily="34" charset="0"/>
              </a:rPr>
              <a:t>der </a:t>
            </a:r>
            <a:r>
              <a:rPr lang="de-DE" b="0" i="1" dirty="0">
                <a:solidFill>
                  <a:srgbClr val="09455D"/>
                </a:solidFill>
                <a:effectLst/>
                <a:latin typeface="Arial" panose="020B0604020202020204" pitchFamily="34" charset="0"/>
              </a:rPr>
              <a:t>Grundlegung zur Metaphysik der Sitten </a:t>
            </a:r>
            <a:r>
              <a:rPr lang="de-DE" b="0" i="0" dirty="0">
                <a:solidFill>
                  <a:srgbClr val="09455D"/>
                </a:solidFill>
                <a:effectLst/>
                <a:latin typeface="Arial" panose="020B0604020202020204" pitchFamily="34" charset="0"/>
              </a:rPr>
              <a:t>(1785)</a:t>
            </a:r>
          </a:p>
          <a:p>
            <a:pPr algn="just"/>
            <a:r>
              <a:rPr lang="de-DE" b="0" i="0" dirty="0">
                <a:solidFill>
                  <a:srgbClr val="09455D"/>
                </a:solidFill>
                <a:effectLst/>
                <a:latin typeface="Arial" panose="020B0604020202020204" pitchFamily="34" charset="0"/>
              </a:rPr>
              <a:t>2. Kritische Analyse der Darstellung der Grundgedanken und Grundbegriffe Kants in gängigen Schulbüchern</a:t>
            </a:r>
          </a:p>
          <a:p>
            <a:pPr algn="just"/>
            <a:r>
              <a:rPr lang="de-DE" b="0" i="0" dirty="0">
                <a:solidFill>
                  <a:srgbClr val="09455D"/>
                </a:solidFill>
                <a:effectLst/>
                <a:latin typeface="Arial" panose="020B0604020202020204" pitchFamily="34" charset="0"/>
              </a:rPr>
              <a:t>3. Selbständige didaktische Aufbereitung und Anfertigung von Unterrichtsmaterialien zu Kant</a:t>
            </a:r>
          </a:p>
        </p:txBody>
      </p:sp>
      <p:sp>
        <p:nvSpPr>
          <p:cNvPr id="4" name="Foliennummernplatzhalter 3"/>
          <p:cNvSpPr>
            <a:spLocks noGrp="1"/>
          </p:cNvSpPr>
          <p:nvPr>
            <p:ph type="sldNum" sz="quarter" idx="5"/>
          </p:nvPr>
        </p:nvSpPr>
        <p:spPr/>
        <p:txBody>
          <a:bodyPr/>
          <a:lstStyle/>
          <a:p>
            <a:fld id="{0A9A32CE-79EA-4318-80AF-4528CE357DDF}" type="slidenum">
              <a:rPr lang="de-DE" smtClean="0"/>
              <a:pPr/>
              <a:t>1</a:t>
            </a:fld>
            <a:endParaRPr lang="de-DE"/>
          </a:p>
        </p:txBody>
      </p:sp>
    </p:spTree>
    <p:extLst>
      <p:ext uri="{BB962C8B-B14F-4D97-AF65-F5344CB8AC3E}">
        <p14:creationId xmlns:p14="http://schemas.microsoft.com/office/powerpoint/2010/main" val="2491656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0A9A32CE-79EA-4318-80AF-4528CE357DDF}" type="slidenum">
              <a:rPr lang="de-DE" smtClean="0"/>
              <a:pPr/>
              <a:t>11</a:t>
            </a:fld>
            <a:endParaRPr lang="de-DE"/>
          </a:p>
        </p:txBody>
      </p:sp>
    </p:spTree>
    <p:extLst>
      <p:ext uri="{BB962C8B-B14F-4D97-AF65-F5344CB8AC3E}">
        <p14:creationId xmlns:p14="http://schemas.microsoft.com/office/powerpoint/2010/main" val="38700272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dirty="0"/>
              <a:t>Analoges Unterkapitel in der neuen Ausgabe</a:t>
            </a:r>
          </a:p>
          <a:p>
            <a:pPr marL="171450" indent="-171450">
              <a:buFontTx/>
              <a:buChar char="-"/>
            </a:pPr>
            <a:endParaRPr lang="de-DE" dirty="0"/>
          </a:p>
          <a:p>
            <a:pPr marL="171450" indent="-171450">
              <a:buFontTx/>
              <a:buChar char="-"/>
            </a:pPr>
            <a:r>
              <a:rPr lang="de-DE" dirty="0"/>
              <a:t>Herleitung des KI durch Verfassertext, nur noch der KI als Originalzitat</a:t>
            </a:r>
          </a:p>
        </p:txBody>
      </p:sp>
      <p:sp>
        <p:nvSpPr>
          <p:cNvPr id="4" name="Foliennummernplatzhalter 3"/>
          <p:cNvSpPr>
            <a:spLocks noGrp="1"/>
          </p:cNvSpPr>
          <p:nvPr>
            <p:ph type="sldNum" sz="quarter" idx="5"/>
          </p:nvPr>
        </p:nvSpPr>
        <p:spPr/>
        <p:txBody>
          <a:bodyPr/>
          <a:lstStyle/>
          <a:p>
            <a:fld id="{0A9A32CE-79EA-4318-80AF-4528CE357DDF}" type="slidenum">
              <a:rPr lang="de-DE" smtClean="0"/>
              <a:pPr/>
              <a:t>12</a:t>
            </a:fld>
            <a:endParaRPr lang="de-DE"/>
          </a:p>
        </p:txBody>
      </p:sp>
    </p:spTree>
    <p:extLst>
      <p:ext uri="{BB962C8B-B14F-4D97-AF65-F5344CB8AC3E}">
        <p14:creationId xmlns:p14="http://schemas.microsoft.com/office/powerpoint/2010/main" val="10624989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 Schema soll dir Herleitung veranschaulichen</a:t>
            </a:r>
          </a:p>
        </p:txBody>
      </p:sp>
      <p:sp>
        <p:nvSpPr>
          <p:cNvPr id="4" name="Foliennummernplatzhalter 3"/>
          <p:cNvSpPr>
            <a:spLocks noGrp="1"/>
          </p:cNvSpPr>
          <p:nvPr>
            <p:ph type="sldNum" sz="quarter" idx="5"/>
          </p:nvPr>
        </p:nvSpPr>
        <p:spPr/>
        <p:txBody>
          <a:bodyPr/>
          <a:lstStyle/>
          <a:p>
            <a:fld id="{0A9A32CE-79EA-4318-80AF-4528CE357DDF}" type="slidenum">
              <a:rPr lang="de-DE" smtClean="0"/>
              <a:pPr/>
              <a:t>13</a:t>
            </a:fld>
            <a:endParaRPr lang="de-DE"/>
          </a:p>
        </p:txBody>
      </p:sp>
    </p:spTree>
    <p:extLst>
      <p:ext uri="{BB962C8B-B14F-4D97-AF65-F5344CB8AC3E}">
        <p14:creationId xmlns:p14="http://schemas.microsoft.com/office/powerpoint/2010/main" val="13075423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dirty="0"/>
              <a:t>Welchen Anspruch hat das Lehrwerk in Bezug auf Kants Ethik?</a:t>
            </a:r>
          </a:p>
          <a:p>
            <a:pPr marL="171450" indent="-171450">
              <a:buFontTx/>
              <a:buChar char="-"/>
            </a:pPr>
            <a:endParaRPr lang="de-DE" dirty="0"/>
          </a:p>
          <a:p>
            <a:pPr marL="171450" indent="-171450">
              <a:buFontTx/>
              <a:buChar char="-"/>
            </a:pPr>
            <a:r>
              <a:rPr lang="de-DE" dirty="0"/>
              <a:t>Die infolge der Kompetenzorientierung entwickelten Schulbücher geben am Ende jedes Kapitels an, welchen Kompetenzen erworben werden sollten und wie man diese überprüfen kann.</a:t>
            </a:r>
          </a:p>
          <a:p>
            <a:pPr marL="171450" indent="-171450">
              <a:buFontTx/>
              <a:buChar char="-"/>
            </a:pPr>
            <a:endParaRPr lang="de-DE" dirty="0"/>
          </a:p>
          <a:p>
            <a:pPr marL="171450" indent="-171450">
              <a:buFontTx/>
              <a:buChar char="-"/>
            </a:pPr>
            <a:r>
              <a:rPr lang="de-DE" dirty="0"/>
              <a:t>Anstatt wie bei Singer nach den wesentlichen Gedankenschritten zu fragen, soll ein Begriffsnetz bei Kant reichen.</a:t>
            </a:r>
          </a:p>
          <a:p>
            <a:pPr marL="171450" indent="-171450">
              <a:buFontTx/>
              <a:buChar char="-"/>
            </a:pPr>
            <a:r>
              <a:rPr lang="de-DE" dirty="0"/>
              <a:t>Ein Ungefähr ersetzt die Argumentation.</a:t>
            </a:r>
          </a:p>
        </p:txBody>
      </p:sp>
      <p:sp>
        <p:nvSpPr>
          <p:cNvPr id="4" name="Foliennummernplatzhalter 3"/>
          <p:cNvSpPr>
            <a:spLocks noGrp="1"/>
          </p:cNvSpPr>
          <p:nvPr>
            <p:ph type="sldNum" sz="quarter" idx="5"/>
          </p:nvPr>
        </p:nvSpPr>
        <p:spPr/>
        <p:txBody>
          <a:bodyPr/>
          <a:lstStyle/>
          <a:p>
            <a:fld id="{0A9A32CE-79EA-4318-80AF-4528CE357DDF}" type="slidenum">
              <a:rPr lang="de-DE" smtClean="0"/>
              <a:pPr/>
              <a:t>14</a:t>
            </a:fld>
            <a:endParaRPr lang="de-DE"/>
          </a:p>
        </p:txBody>
      </p:sp>
    </p:spTree>
    <p:extLst>
      <p:ext uri="{BB962C8B-B14F-4D97-AF65-F5344CB8AC3E}">
        <p14:creationId xmlns:p14="http://schemas.microsoft.com/office/powerpoint/2010/main" val="37393941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 Begriffsnetz: 1. terminologisch ungenau, 2. folgt nicht der Systematik der kantischen Argumentation, 3. Was sollen die Pfeile bedeuten? Eine Folge? Dann stimmt es aber auch nicht immer: Aus der Kritik an Glück als Grundlage von Moral folgt nicht das Sittengesetz!</a:t>
            </a:r>
          </a:p>
        </p:txBody>
      </p:sp>
      <p:sp>
        <p:nvSpPr>
          <p:cNvPr id="4" name="Foliennummernplatzhalter 3"/>
          <p:cNvSpPr>
            <a:spLocks noGrp="1"/>
          </p:cNvSpPr>
          <p:nvPr>
            <p:ph type="sldNum" sz="quarter" idx="5"/>
          </p:nvPr>
        </p:nvSpPr>
        <p:spPr/>
        <p:txBody>
          <a:bodyPr/>
          <a:lstStyle/>
          <a:p>
            <a:fld id="{0A9A32CE-79EA-4318-80AF-4528CE357DDF}" type="slidenum">
              <a:rPr lang="de-DE" smtClean="0"/>
              <a:pPr/>
              <a:t>15</a:t>
            </a:fld>
            <a:endParaRPr lang="de-DE"/>
          </a:p>
        </p:txBody>
      </p:sp>
    </p:spTree>
    <p:extLst>
      <p:ext uri="{BB962C8B-B14F-4D97-AF65-F5344CB8AC3E}">
        <p14:creationId xmlns:p14="http://schemas.microsoft.com/office/powerpoint/2010/main" val="40932429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dirty="0"/>
              <a:t>Zurück zur Herleitung:</a:t>
            </a:r>
          </a:p>
          <a:p>
            <a:pPr marL="171450" indent="-171450">
              <a:buFontTx/>
              <a:buChar char="-"/>
            </a:pPr>
            <a:endParaRPr lang="de-DE" dirty="0"/>
          </a:p>
          <a:p>
            <a:pPr marL="171450" indent="-171450">
              <a:buFontTx/>
              <a:buChar char="-"/>
            </a:pPr>
            <a:r>
              <a:rPr lang="de-DE" dirty="0"/>
              <a:t>Herleitung des KI durch bloßen Verfassertext, anstatt Kants Einteilung der Imperative nachzuvollziehen</a:t>
            </a:r>
          </a:p>
          <a:p>
            <a:pPr marL="0" indent="0">
              <a:buFontTx/>
              <a:buNone/>
            </a:pPr>
            <a:endParaRPr lang="de-DE" dirty="0"/>
          </a:p>
          <a:p>
            <a:pPr marL="171450" indent="-171450">
              <a:buFontTx/>
              <a:buChar char="-"/>
            </a:pPr>
            <a:r>
              <a:rPr lang="de-DE" dirty="0"/>
              <a:t>Nur noch der KI als einziger Originaltext (ein Satz)</a:t>
            </a:r>
          </a:p>
          <a:p>
            <a:pPr marL="171450" indent="-171450">
              <a:buFontTx/>
              <a:buChar char="-"/>
            </a:pPr>
            <a:endParaRPr lang="de-DE" dirty="0"/>
          </a:p>
          <a:p>
            <a:pPr marL="171450" indent="-171450">
              <a:buFontTx/>
              <a:buChar char="-"/>
            </a:pPr>
            <a:r>
              <a:rPr lang="de-DE" dirty="0"/>
              <a:t>Im Schema/Schaubild ist nicht das zu sehen, was im Verfassertext steht. Das Schema veranschaulicht nicht den Text auf der vorherigen Seite.</a:t>
            </a:r>
          </a:p>
          <a:p>
            <a:pPr marL="171450" indent="-171450">
              <a:buFontTx/>
              <a:buChar char="-"/>
            </a:pPr>
            <a:r>
              <a:rPr lang="de-DE" dirty="0"/>
              <a:t>Woran liegt das? Siehe nächste Folie</a:t>
            </a:r>
          </a:p>
        </p:txBody>
      </p:sp>
      <p:sp>
        <p:nvSpPr>
          <p:cNvPr id="4" name="Foliennummernplatzhalter 3"/>
          <p:cNvSpPr>
            <a:spLocks noGrp="1"/>
          </p:cNvSpPr>
          <p:nvPr>
            <p:ph type="sldNum" sz="quarter" idx="5"/>
          </p:nvPr>
        </p:nvSpPr>
        <p:spPr/>
        <p:txBody>
          <a:bodyPr/>
          <a:lstStyle/>
          <a:p>
            <a:fld id="{0A9A32CE-79EA-4318-80AF-4528CE357DDF}" type="slidenum">
              <a:rPr lang="de-DE" smtClean="0"/>
              <a:pPr/>
              <a:t>16</a:t>
            </a:fld>
            <a:endParaRPr lang="de-DE"/>
          </a:p>
        </p:txBody>
      </p:sp>
    </p:spTree>
    <p:extLst>
      <p:ext uri="{BB962C8B-B14F-4D97-AF65-F5344CB8AC3E}">
        <p14:creationId xmlns:p14="http://schemas.microsoft.com/office/powerpoint/2010/main" val="31764280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dirty="0"/>
              <a:t>Vereinfachtes Schema wurde vom alten Schulbuch gewonnen. Dort stand das Thema am Ende der Herleitung und ließ sich zum großen Teil auf den kantischen Originaltext beziehen.</a:t>
            </a:r>
          </a:p>
          <a:p>
            <a:pPr marL="171450" indent="-171450">
              <a:buFontTx/>
              <a:buChar char="-"/>
            </a:pPr>
            <a:r>
              <a:rPr lang="de-DE" dirty="0"/>
              <a:t>Das vereinfachte Schema kann nichts mehr verdeutlichen, weil der Originaltext fehlt und der Verfassertext nicht das sagt, was das Schema darstellt.</a:t>
            </a:r>
          </a:p>
          <a:p>
            <a:r>
              <a:rPr lang="de-DE" dirty="0"/>
              <a:t>- Neigungswesen nur verständlich durch Originaltext (Menschen als nicht vollständig durch ihre Vernunftvermögen bestimmt, weswegen sie eines Imperativs bedürfen. Denn sie tun nicht automatisch das moralisch Gebotene/Richtige.</a:t>
            </a:r>
          </a:p>
          <a:p>
            <a:endParaRPr lang="de-DE" dirty="0"/>
          </a:p>
          <a:p>
            <a:r>
              <a:rPr lang="de-DE" dirty="0"/>
              <a:t>- Falsch in alter Ausgabe: theoretische Erkenntnis zielt auf die Konstitutionsbedingungen des Subjekts hinsichtlich seiner Erkenntnis der sinnlichen Welt</a:t>
            </a:r>
          </a:p>
        </p:txBody>
      </p:sp>
      <p:sp>
        <p:nvSpPr>
          <p:cNvPr id="4" name="Foliennummernplatzhalter 3"/>
          <p:cNvSpPr>
            <a:spLocks noGrp="1"/>
          </p:cNvSpPr>
          <p:nvPr>
            <p:ph type="sldNum" sz="quarter" idx="5"/>
          </p:nvPr>
        </p:nvSpPr>
        <p:spPr/>
        <p:txBody>
          <a:bodyPr/>
          <a:lstStyle/>
          <a:p>
            <a:fld id="{0A9A32CE-79EA-4318-80AF-4528CE357DDF}" type="slidenum">
              <a:rPr lang="de-DE" smtClean="0"/>
              <a:pPr/>
              <a:t>17</a:t>
            </a:fld>
            <a:endParaRPr lang="de-DE"/>
          </a:p>
        </p:txBody>
      </p:sp>
    </p:spTree>
    <p:extLst>
      <p:ext uri="{BB962C8B-B14F-4D97-AF65-F5344CB8AC3E}">
        <p14:creationId xmlns:p14="http://schemas.microsoft.com/office/powerpoint/2010/main" val="25525245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 Beispiel für Falschdarstellung: Achtung für das Gesetz als Ursache der Handlung aus Pflicht </a:t>
            </a:r>
            <a:r>
              <a:rPr lang="de-DE" dirty="0">
                <a:sym typeface="Wingdings" panose="05000000000000000000" pitchFamily="2" charset="2"/>
              </a:rPr>
              <a:t> die Achtung müsste aber die Folge einer vernünftigen Willensbestimmung sein, durch einen Vernunftbegriff selbstgewirktes Gefühl</a:t>
            </a:r>
            <a:endParaRPr lang="de-DE" dirty="0"/>
          </a:p>
        </p:txBody>
      </p:sp>
      <p:sp>
        <p:nvSpPr>
          <p:cNvPr id="4" name="Foliennummernplatzhalter 3"/>
          <p:cNvSpPr>
            <a:spLocks noGrp="1"/>
          </p:cNvSpPr>
          <p:nvPr>
            <p:ph type="sldNum" sz="quarter" idx="5"/>
          </p:nvPr>
        </p:nvSpPr>
        <p:spPr/>
        <p:txBody>
          <a:bodyPr/>
          <a:lstStyle/>
          <a:p>
            <a:fld id="{0A9A32CE-79EA-4318-80AF-4528CE357DDF}" type="slidenum">
              <a:rPr lang="de-DE" smtClean="0"/>
              <a:pPr/>
              <a:t>18</a:t>
            </a:fld>
            <a:endParaRPr lang="de-DE"/>
          </a:p>
        </p:txBody>
      </p:sp>
    </p:spTree>
    <p:extLst>
      <p:ext uri="{BB962C8B-B14F-4D97-AF65-F5344CB8AC3E}">
        <p14:creationId xmlns:p14="http://schemas.microsoft.com/office/powerpoint/2010/main" val="22490526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 Die Kritikpunkte 2 bis 4 kamen insbesondere von den Studierenden</a:t>
            </a:r>
          </a:p>
        </p:txBody>
      </p:sp>
      <p:sp>
        <p:nvSpPr>
          <p:cNvPr id="4" name="Foliennummernplatzhalter 3"/>
          <p:cNvSpPr>
            <a:spLocks noGrp="1"/>
          </p:cNvSpPr>
          <p:nvPr>
            <p:ph type="sldNum" sz="quarter" idx="5"/>
          </p:nvPr>
        </p:nvSpPr>
        <p:spPr/>
        <p:txBody>
          <a:bodyPr/>
          <a:lstStyle/>
          <a:p>
            <a:fld id="{0A9A32CE-79EA-4318-80AF-4528CE357DDF}" type="slidenum">
              <a:rPr lang="de-DE" smtClean="0"/>
              <a:pPr/>
              <a:t>19</a:t>
            </a:fld>
            <a:endParaRPr lang="de-DE"/>
          </a:p>
        </p:txBody>
      </p:sp>
    </p:spTree>
    <p:extLst>
      <p:ext uri="{BB962C8B-B14F-4D97-AF65-F5344CB8AC3E}">
        <p14:creationId xmlns:p14="http://schemas.microsoft.com/office/powerpoint/2010/main" val="12793048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 Ex-/Post-Reflexion und zugleich qualitative Evaluation</a:t>
            </a:r>
          </a:p>
          <a:p>
            <a:endParaRPr lang="de-DE" dirty="0"/>
          </a:p>
          <a:p>
            <a:pPr marL="171450" indent="-171450">
              <a:buFontTx/>
              <a:buChar char="-"/>
            </a:pPr>
            <a:r>
              <a:rPr lang="de-DE" dirty="0"/>
              <a:t>Antworten zu (1) waren bereits sehr differenziert, wobei aber wenig über die Problematik von Verfassertexten nachgedacht wurde</a:t>
            </a:r>
          </a:p>
          <a:p>
            <a:pPr marL="171450" indent="-171450">
              <a:buFontTx/>
              <a:buChar char="-"/>
            </a:pPr>
            <a:endParaRPr lang="de-DE" dirty="0"/>
          </a:p>
          <a:p>
            <a:pPr marL="171450" indent="-171450">
              <a:buFontTx/>
              <a:buChar char="-"/>
            </a:pPr>
            <a:r>
              <a:rPr lang="de-DE" dirty="0"/>
              <a:t>2. Reflexion läuft noch. Bisher 3 Abgaben, exemplarische Zitate auf den nächsten Folien</a:t>
            </a:r>
          </a:p>
        </p:txBody>
      </p:sp>
      <p:sp>
        <p:nvSpPr>
          <p:cNvPr id="4" name="Foliennummernplatzhalter 3"/>
          <p:cNvSpPr>
            <a:spLocks noGrp="1"/>
          </p:cNvSpPr>
          <p:nvPr>
            <p:ph type="sldNum" sz="quarter" idx="5"/>
          </p:nvPr>
        </p:nvSpPr>
        <p:spPr/>
        <p:txBody>
          <a:bodyPr/>
          <a:lstStyle/>
          <a:p>
            <a:fld id="{0A9A32CE-79EA-4318-80AF-4528CE357DDF}" type="slidenum">
              <a:rPr lang="de-DE" smtClean="0"/>
              <a:pPr/>
              <a:t>20</a:t>
            </a:fld>
            <a:endParaRPr lang="de-DE"/>
          </a:p>
        </p:txBody>
      </p:sp>
    </p:spTree>
    <p:extLst>
      <p:ext uri="{BB962C8B-B14F-4D97-AF65-F5344CB8AC3E}">
        <p14:creationId xmlns:p14="http://schemas.microsoft.com/office/powerpoint/2010/main" val="12012934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 Ideengeber: Forschung zu </a:t>
            </a:r>
            <a:r>
              <a:rPr lang="de-DE" dirty="0" err="1"/>
              <a:t>Deprofessionalisierungstendenzen</a:t>
            </a:r>
            <a:r>
              <a:rPr lang="de-DE" dirty="0"/>
              <a:t> bei angehenden Lehrkräften sowie in der Ausbildung dieser insgesamt. Schwierige Passagen werden einfach rausgestrichen, weil sie von Lehrkräften entweder nicht verstanden werden oder aber wenig Zutrauen gegenüber den Schüler*innen besteht.</a:t>
            </a:r>
          </a:p>
        </p:txBody>
      </p:sp>
      <p:sp>
        <p:nvSpPr>
          <p:cNvPr id="4" name="Foliennummernplatzhalter 3"/>
          <p:cNvSpPr>
            <a:spLocks noGrp="1"/>
          </p:cNvSpPr>
          <p:nvPr>
            <p:ph type="sldNum" sz="quarter" idx="5"/>
          </p:nvPr>
        </p:nvSpPr>
        <p:spPr/>
        <p:txBody>
          <a:bodyPr/>
          <a:lstStyle/>
          <a:p>
            <a:fld id="{0A9A32CE-79EA-4318-80AF-4528CE357DDF}" type="slidenum">
              <a:rPr lang="de-DE" smtClean="0"/>
              <a:pPr/>
              <a:t>2</a:t>
            </a:fld>
            <a:endParaRPr lang="de-DE"/>
          </a:p>
        </p:txBody>
      </p:sp>
    </p:spTree>
    <p:extLst>
      <p:ext uri="{BB962C8B-B14F-4D97-AF65-F5344CB8AC3E}">
        <p14:creationId xmlns:p14="http://schemas.microsoft.com/office/powerpoint/2010/main" val="12637520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dirty="0"/>
              <a:t>2. Reflexionsaufgabe läuft noch (bisher drei Abgaben); Zitate aus zwei dieser drei Abgaben</a:t>
            </a:r>
          </a:p>
          <a:p>
            <a:pPr marL="171450" indent="-171450">
              <a:buFontTx/>
              <a:buChar char="-"/>
            </a:pPr>
            <a:endParaRPr lang="de-DE" dirty="0"/>
          </a:p>
          <a:p>
            <a:pPr marL="171450" indent="-171450">
              <a:buFontTx/>
              <a:buChar char="-"/>
            </a:pPr>
            <a:r>
              <a:rPr lang="de-DE" dirty="0"/>
              <a:t>Dieser Student hat die Lebensweltorientierung besonders hervorgehoben und war prima facie sehr angetan von den Schulbüchern</a:t>
            </a:r>
          </a:p>
        </p:txBody>
      </p:sp>
      <p:sp>
        <p:nvSpPr>
          <p:cNvPr id="4" name="Foliennummernplatzhalter 3"/>
          <p:cNvSpPr>
            <a:spLocks noGrp="1"/>
          </p:cNvSpPr>
          <p:nvPr>
            <p:ph type="sldNum" sz="quarter" idx="5"/>
          </p:nvPr>
        </p:nvSpPr>
        <p:spPr/>
        <p:txBody>
          <a:bodyPr/>
          <a:lstStyle/>
          <a:p>
            <a:fld id="{0A9A32CE-79EA-4318-80AF-4528CE357DDF}" type="slidenum">
              <a:rPr lang="de-DE" smtClean="0"/>
              <a:pPr/>
              <a:t>21</a:t>
            </a:fld>
            <a:endParaRPr lang="de-DE"/>
          </a:p>
        </p:txBody>
      </p:sp>
    </p:spTree>
    <p:extLst>
      <p:ext uri="{BB962C8B-B14F-4D97-AF65-F5344CB8AC3E}">
        <p14:creationId xmlns:p14="http://schemas.microsoft.com/office/powerpoint/2010/main" val="24409672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dirty="0"/>
              <a:t>Spagat zwischen Lektüre der GMS und der Analyse ihrer Darstellung in Schulbüchern</a:t>
            </a:r>
          </a:p>
          <a:p>
            <a:pPr marL="171450" indent="-171450">
              <a:buFontTx/>
              <a:buChar char="-"/>
            </a:pPr>
            <a:r>
              <a:rPr lang="de-DE" dirty="0"/>
              <a:t>Der Fokus der Lektüre der GMS lag auf den ersten beiden Abschnitten. In diesen wiederum auf den systematischen Schritten in der Argumentation Kants.</a:t>
            </a:r>
          </a:p>
          <a:p>
            <a:pPr marL="171450" indent="-171450">
              <a:buFontTx/>
              <a:buChar char="-"/>
            </a:pPr>
            <a:r>
              <a:rPr lang="de-DE" dirty="0"/>
              <a:t>Zur Vorbereitung der Lektüre wurden jede Woche Leitfragen zu entscheidenden Passagen gestellt.</a:t>
            </a:r>
          </a:p>
          <a:p>
            <a:pPr marL="171450" indent="-171450">
              <a:buFontTx/>
              <a:buChar char="-"/>
            </a:pPr>
            <a:endParaRPr lang="de-DE" dirty="0"/>
          </a:p>
          <a:p>
            <a:pPr marL="171450" indent="-171450">
              <a:buFontTx/>
              <a:buChar char="-"/>
            </a:pPr>
            <a:r>
              <a:rPr lang="de-DE" dirty="0"/>
              <a:t>IV. Phase hat sich aus dem Interesse der Studierenden ergeben, Rassismus bei Kant genauer zu untersuchen (Impuls hierzu ging von einer Bemerkung Kants über den mangelnden Antrieb von Südseebewohnern zur Vervollkommnung ihrer menschlichen Anlagen aus). Ich wollte einer bloßen Verabschiedung Kants ebenso vorbeugen wie einer Interpretation, die die Problematik ignoriert. Sinnvoll erschien mir eine Konfrontation rassistischer Bemerkungen Kants in seiner physiologischen Theorie der Menschenrasse (Textgrundlage: </a:t>
            </a:r>
            <a:r>
              <a:rPr lang="de-DE" sz="1800" i="1" dirty="0">
                <a:effectLst/>
                <a:latin typeface="Calibri" panose="020F0502020204030204" pitchFamily="34" charset="0"/>
                <a:ea typeface="Calibri" panose="020F0502020204030204" pitchFamily="34" charset="0"/>
              </a:rPr>
              <a:t>Über den Gebrauch teleologischer Prinzipien in der Philosophie</a:t>
            </a:r>
            <a:r>
              <a:rPr lang="de-DE" sz="1800" i="0" dirty="0">
                <a:effectLst/>
                <a:latin typeface="Calibri" panose="020F0502020204030204" pitchFamily="34" charset="0"/>
                <a:ea typeface="Calibri" panose="020F0502020204030204" pitchFamily="34" charset="0"/>
              </a:rPr>
              <a:t>)</a:t>
            </a:r>
            <a:r>
              <a:rPr lang="de-DE" dirty="0"/>
              <a:t> mit einer explizit </a:t>
            </a:r>
            <a:r>
              <a:rPr lang="de-DE" dirty="0" err="1"/>
              <a:t>kolonialismuskritischen</a:t>
            </a:r>
            <a:r>
              <a:rPr lang="de-DE" dirty="0"/>
              <a:t> Passage aus der Schrift </a:t>
            </a:r>
            <a:r>
              <a:rPr lang="de-DE" i="1" dirty="0"/>
              <a:t>Zum ewigen Frieden </a:t>
            </a:r>
            <a:r>
              <a:rPr lang="de-DE" i="0" dirty="0"/>
              <a:t>sowie dem universalistischen Gehalt der kantischen </a:t>
            </a:r>
            <a:r>
              <a:rPr lang="de-DE" i="0" dirty="0" err="1"/>
              <a:t>Moralphil</a:t>
            </a:r>
            <a:r>
              <a:rPr lang="de-DE" i="0" dirty="0"/>
              <a:t>. Insgesamt.</a:t>
            </a:r>
            <a:endParaRPr lang="de-DE" dirty="0"/>
          </a:p>
        </p:txBody>
      </p:sp>
      <p:sp>
        <p:nvSpPr>
          <p:cNvPr id="4" name="Foliennummernplatzhalter 3"/>
          <p:cNvSpPr>
            <a:spLocks noGrp="1"/>
          </p:cNvSpPr>
          <p:nvPr>
            <p:ph type="sldNum" sz="quarter" idx="5"/>
          </p:nvPr>
        </p:nvSpPr>
        <p:spPr/>
        <p:txBody>
          <a:bodyPr/>
          <a:lstStyle/>
          <a:p>
            <a:fld id="{0A9A32CE-79EA-4318-80AF-4528CE357DDF}" type="slidenum">
              <a:rPr lang="de-DE" smtClean="0"/>
              <a:pPr/>
              <a:t>3</a:t>
            </a:fld>
            <a:endParaRPr lang="de-DE"/>
          </a:p>
        </p:txBody>
      </p:sp>
    </p:spTree>
    <p:extLst>
      <p:ext uri="{BB962C8B-B14F-4D97-AF65-F5344CB8AC3E}">
        <p14:creationId xmlns:p14="http://schemas.microsoft.com/office/powerpoint/2010/main" val="984455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25000" lnSpcReduction="20000"/>
          </a:bodyPr>
          <a:lstStyle/>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Fragen für Blocktermin (gesamter 1. Abschnitt)</a:t>
            </a:r>
          </a:p>
          <a:p>
            <a:pPr algn="just">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1. Warum kann nur der gute Wille „ohne Einschränkung für gut […] gehalten werden“? (IV 393-395; BA 1-4)</a:t>
            </a: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Wenn Moralität sich dadurch auszeichnet, dass sie ein Sollen für alle zu moralischem Handeln fähige Subjekte ausdrückt, dann muss das oberste Prinzip der Moralität eines sein, das ohne Einschränkung gelten können muss bzw. aus dem sich die weiteren Prinzipien ableiten lassen. Ansonsten müsste die moralische Güte einer Handlung immer relativ sein.</a:t>
            </a: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Kant setzt seine Untersuchung mit einer ähnlichen Überlegung an: Er sucht nach demjenigen Teil der Moral bzw. des moralischen Denkens und Handels, der unbedingt, absolut als gut bezeichnet werden kann. Seine These: Ohne Einschränkung kann nur ein guter Wille für gut gehalten werden.</a:t>
            </a: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Warum? Kant begründet dies durch die bestimmte Negation anderer möglicher (und in der Geschichte der Philosophie häufig bemühter) Kandidaten:</a:t>
            </a:r>
          </a:p>
          <a:p>
            <a:pPr marL="342900" lvl="0" indent="-342900" algn="just">
              <a:lnSpc>
                <a:spcPct val="107000"/>
              </a:lnSpc>
              <a:buFont typeface="Calibri" panose="020F0502020204030204" pitchFamily="34" charset="0"/>
              <a:buChar char="-"/>
            </a:pPr>
            <a:r>
              <a:rPr lang="de-DE" sz="1100" dirty="0">
                <a:effectLst/>
                <a:latin typeface="Calibri" panose="020F0502020204030204" pitchFamily="34" charset="0"/>
                <a:ea typeface="Calibri" panose="020F0502020204030204" pitchFamily="34" charset="0"/>
                <a:cs typeface="Times New Roman" panose="02020603050405020304" pitchFamily="18" charset="0"/>
              </a:rPr>
              <a:t>Temperamente (Mut, Entschlossenheit, Beharrlichkeit) </a:t>
            </a:r>
            <a:r>
              <a:rPr lang="de-DE" sz="1100" dirty="0">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r>
              <a:rPr lang="de-DE" sz="1100" dirty="0">
                <a:effectLst/>
                <a:latin typeface="Calibri" panose="020F0502020204030204" pitchFamily="34" charset="0"/>
                <a:ea typeface="Calibri" panose="020F0502020204030204" pitchFamily="34" charset="0"/>
                <a:cs typeface="Times New Roman" panose="02020603050405020304" pitchFamily="18" charset="0"/>
              </a:rPr>
              <a:t> können aber schädlich sein, wenn der Wille, also der Charakter des Subjekts nicht gut ist</a:t>
            </a:r>
          </a:p>
          <a:p>
            <a:pPr marL="342900" lvl="0" indent="-342900" algn="just">
              <a:lnSpc>
                <a:spcPct val="107000"/>
              </a:lnSpc>
              <a:buFont typeface="Calibri" panose="020F0502020204030204" pitchFamily="34" charset="0"/>
              <a:buChar char="-"/>
            </a:pPr>
            <a:r>
              <a:rPr lang="de-DE" sz="1100" dirty="0">
                <a:effectLst/>
                <a:latin typeface="Calibri" panose="020F0502020204030204" pitchFamily="34" charset="0"/>
                <a:ea typeface="Calibri" panose="020F0502020204030204" pitchFamily="34" charset="0"/>
                <a:cs typeface="Times New Roman" panose="02020603050405020304" pitchFamily="18" charset="0"/>
              </a:rPr>
              <a:t>Glückseligkeit im Sinne von Glücksgaben (Macht, Reichtum, Mut, Ehre, Gesundheit) </a:t>
            </a:r>
            <a:r>
              <a:rPr lang="de-DE" sz="1100" dirty="0">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r>
              <a:rPr lang="de-DE" sz="1100" dirty="0">
                <a:effectLst/>
                <a:latin typeface="Calibri" panose="020F0502020204030204" pitchFamily="34" charset="0"/>
                <a:ea typeface="Calibri" panose="020F0502020204030204" pitchFamily="34" charset="0"/>
                <a:cs typeface="Times New Roman" panose="02020603050405020304" pitchFamily="18" charset="0"/>
              </a:rPr>
              <a:t> können Übermut hervorbringen, kommen auch Menschen zu, die kein reiner und guter Wille ziert</a:t>
            </a:r>
          </a:p>
          <a:p>
            <a:pPr marL="342900" lvl="0" indent="-342900" algn="just">
              <a:lnSpc>
                <a:spcPct val="107000"/>
              </a:lnSpc>
              <a:spcAft>
                <a:spcPts val="800"/>
              </a:spcAft>
              <a:buFont typeface="Calibri" panose="020F0502020204030204" pitchFamily="34" charset="0"/>
              <a:buChar char="-"/>
            </a:pPr>
            <a:r>
              <a:rPr lang="de-DE" sz="1100" dirty="0">
                <a:effectLst/>
                <a:latin typeface="Calibri" panose="020F0502020204030204" pitchFamily="34" charset="0"/>
                <a:ea typeface="Calibri" panose="020F0502020204030204" pitchFamily="34" charset="0"/>
                <a:cs typeface="Times New Roman" panose="02020603050405020304" pitchFamily="18" charset="0"/>
              </a:rPr>
              <a:t>Innere Werte/Tugenden (Besonnenheit, Tapferkeit und Klugheit) </a:t>
            </a:r>
            <a:r>
              <a:rPr lang="de-DE" sz="1100" dirty="0">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r>
              <a:rPr lang="de-DE" sz="1100" dirty="0">
                <a:effectLst/>
                <a:latin typeface="Calibri" panose="020F0502020204030204" pitchFamily="34" charset="0"/>
                <a:ea typeface="Calibri" panose="020F0502020204030204" pitchFamily="34" charset="0"/>
                <a:cs typeface="Times New Roman" panose="02020603050405020304" pitchFamily="18" charset="0"/>
              </a:rPr>
              <a:t> ohne den Grundsatz eines guten Willens, also eines Willens, der ohne Einschränkung Gutes/das Richtige tun will, können diese drei Kardinaltugenden missbraucht werden.</a:t>
            </a: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Einen absoluten inneren Wert kann nur der gute Wille haben. Warum?</a:t>
            </a: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Der gute Willen ist „allein durch das Wollen, d. i. an sich, gut, und, für sich selbst betrachtet, ohne Vergleich weit höher zu schätzen als alles, was durch ihn zu Gunsten </a:t>
            </a:r>
            <a:r>
              <a:rPr lang="de-DE" sz="1100" dirty="0" err="1">
                <a:effectLst/>
                <a:latin typeface="Calibri" panose="020F0502020204030204" pitchFamily="34" charset="0"/>
                <a:ea typeface="Calibri" panose="020F0502020204030204" pitchFamily="34" charset="0"/>
                <a:cs typeface="Times New Roman" panose="02020603050405020304" pitchFamily="18" charset="0"/>
              </a:rPr>
              <a:t>igrend</a:t>
            </a:r>
            <a:r>
              <a:rPr lang="de-DE" sz="1100" dirty="0">
                <a:effectLst/>
                <a:latin typeface="Calibri" panose="020F0502020204030204" pitchFamily="34" charset="0"/>
                <a:ea typeface="Calibri" panose="020F0502020204030204" pitchFamily="34" charset="0"/>
                <a:cs typeface="Times New Roman" panose="02020603050405020304" pitchFamily="18" charset="0"/>
              </a:rPr>
              <a:t> einer Neigung […] </a:t>
            </a:r>
            <a:r>
              <a:rPr lang="de-DE" sz="1100" dirty="0" err="1">
                <a:effectLst/>
                <a:latin typeface="Calibri" panose="020F0502020204030204" pitchFamily="34" charset="0"/>
                <a:ea typeface="Calibri" panose="020F0502020204030204" pitchFamily="34" charset="0"/>
                <a:cs typeface="Times New Roman" panose="02020603050405020304" pitchFamily="18" charset="0"/>
              </a:rPr>
              <a:t>zustandegebracht</a:t>
            </a:r>
            <a:r>
              <a:rPr lang="de-DE" sz="1100" dirty="0">
                <a:effectLst/>
                <a:latin typeface="Calibri" panose="020F0502020204030204" pitchFamily="34" charset="0"/>
                <a:ea typeface="Calibri" panose="020F0502020204030204" pitchFamily="34" charset="0"/>
                <a:cs typeface="Times New Roman" panose="02020603050405020304" pitchFamily="18" charset="0"/>
              </a:rPr>
              <a:t> werden könnte.“ (IV 394)</a:t>
            </a: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Der gute Wille mag unter hinderlichen Umständen scheitern, das Gute zu tun, „so würde er wie ein Juwel doch für sich selbst glänzen, als etwas, das seinen vollen Wert in sich selbst hat.“ (ebd.)</a:t>
            </a: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Die Beurteilung des Wollens liegt nicht darin, ob der Zweck erreicht wird, sondern es kommt auf die „Qualität des Willens“ (Klemme 2017: 62) an.</a:t>
            </a: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Klemme weist darauf hin, dass Kants Ethik, die gern auf ihren Pflicht- oder Gesinnungsaspekt reduziert wird, insofern sehr wohl die Verwirklichung der Zwecke berücksichtigt: „Dem Willen werden durch seine Neigungen Zwecke ‚vorgesetzt’, die zu bewirken er prinzipiell vermögend ist. Für den guten Willen soll auch kennzeichnend sein, dass er alles in seiner Gewalt Mögliche aufbietet, um den gewollten Zweck zu verwirklichen. Das Wollen darf nicht mit einem ‚bloßen Wunsch‘ (394) verwechselt werden. […] Aber obwohl der gute Wille ein tätiger Wille ist, ist es nicht der tatsächliche Erfolg in der Realisierung eines gesetzten Ziels, der aus dem Willen einen guten Willen macht.“ (Klemme 2017: 62f.)</a:t>
            </a: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 </a:t>
            </a: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Der Begriff der Pflicht</a:t>
            </a: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2. Welche Verbindung besteht zwischen dem guten Willen und dem Begriff der Pflicht? (IV 397; BA 8)</a:t>
            </a: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An dieser Stelle ist die systematische Verbindung von Pflicht und gutem Willen noch ungeklärt. Sie wird später entwickelt anhand der Einschränkung, dass nur bei Wesen, die nicht vollständig von ihrer Vernunft/dem oberen Begehrungsvermögen bestimmt sind, Pflicht notwendig ist, weil es einer nötigenden Instanz bedarf, um gut zu handeln (weil sie eben auch durch andere Triebfedern zur Handlung motiviert sein können.)</a:t>
            </a: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Der Begriff der Pflicht wird hier also erst einmal als heuristisches Mittel eingeführt, weil sich an ihm Unterscheidungen entwickeln lassen, die den Begriff des guten Willens präzisieren.</a:t>
            </a: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 </a:t>
            </a: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3. Worin besteht der Unterschied zwischen einer Handlung aus Pflicht und einer pflichtmäßigen Handlung? Sie können dies gern anhand eines Beispiels erläutern. (IV 397-399; BA 8-13)</a:t>
            </a: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Für Kant hat eine Handlung nur dann moralischen Wert, wenn sie aus Pflicht geschieht. </a:t>
            </a: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Wenn eine Handlung bloß pflichtmäßig geschieht, dann ist sie zwar konform mit der Pflicht, die Maxime aber, die zu ihrer Ausübung führte, beruhte aber auf bloßer Neigung (eigener Vorteil, Menschenfreundsein). Dagegen geschieht eine Handlung aus Pflicht, wenn die Maxime aufgrund der Einsicht in die notwendige Gültigkeit der Pflicht formuliert wird.</a:t>
            </a: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Beispiel: Empathielos gewordener Mensch, der trotzdem wohltätig ist; Lebensmüder, der sich nicht umbringt; der Wohltäter, der auch seinen Feind praktisch liebt)</a:t>
            </a: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 </a:t>
            </a: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Wider die Gehorsamsethik – für eine Ethik der Freiheit: „Müssten wir dem Moralgesetz ‚aus Gehorsam‘ folgen, würde der Grund seiner Verbindlichkeit der Wille Gottes (oder, wie im Falle </a:t>
            </a:r>
            <a:r>
              <a:rPr lang="de-DE" sz="1100" dirty="0" err="1">
                <a:effectLst/>
                <a:latin typeface="Calibri" panose="020F0502020204030204" pitchFamily="34" charset="0"/>
                <a:ea typeface="Calibri" panose="020F0502020204030204" pitchFamily="34" charset="0"/>
                <a:cs typeface="Times New Roman" panose="02020603050405020304" pitchFamily="18" charset="0"/>
              </a:rPr>
              <a:t>weltlicherGesetze</a:t>
            </a:r>
            <a:r>
              <a:rPr lang="de-DE" sz="1100" dirty="0">
                <a:effectLst/>
                <a:latin typeface="Calibri" panose="020F0502020204030204" pitchFamily="34" charset="0"/>
                <a:ea typeface="Calibri" panose="020F0502020204030204" pitchFamily="34" charset="0"/>
                <a:cs typeface="Times New Roman" panose="02020603050405020304" pitchFamily="18" charset="0"/>
              </a:rPr>
              <a:t>, der Wille des Fürsten) sein. Mit seiner Wendung ‚aus Pflicht‘ stellt sich Kant für alle seine Zeitgenossen erkennbar gegen eine Konzeption des Moralgesetzes, die die Verbindlichkeit des Gesetzes auf den Willensakt eines uns äußeren Gesetzgebers zurückzuführen versucht.“ (Klemme 2017: 69f.)</a:t>
            </a: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 </a:t>
            </a: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4. Worin liegt der moralische Wert einer Handlung aus Pflicht? (IV 399-402; BA 13-16) </a:t>
            </a:r>
            <a:r>
              <a:rPr lang="de-DE" sz="1100" dirty="0">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r>
              <a:rPr lang="de-DE" sz="1100" dirty="0">
                <a:effectLst/>
                <a:latin typeface="Calibri" panose="020F0502020204030204" pitchFamily="34" charset="0"/>
                <a:ea typeface="Calibri" panose="020F0502020204030204" pitchFamily="34" charset="0"/>
                <a:cs typeface="Times New Roman" panose="02020603050405020304" pitchFamily="18" charset="0"/>
              </a:rPr>
              <a:t> Zweiter Satz</a:t>
            </a: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Der Wert kann nicht in den Zwecken und Triebfedern des Willens bzw. deren Wirkungen liegen.</a:t>
            </a: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Er kann nur im Prinzip des Wollens/Prinzip des Willens liegen, nach welchem sich der Wille ungeachtet der zu erreichenden Zwecke. Das formelle Prinzip des Willens ist es, das den Willen, sofern er danach handelt, zu einer Handlung aus Pflicht bestimmt.</a:t>
            </a: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 </a:t>
            </a: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Begehrungsvermögen</a:t>
            </a:r>
          </a:p>
          <a:p>
            <a:pPr marL="342900" lvl="0" indent="-342900" algn="just">
              <a:lnSpc>
                <a:spcPct val="107000"/>
              </a:lnSpc>
              <a:spcAft>
                <a:spcPts val="800"/>
              </a:spcAft>
              <a:buFont typeface="Calibri" panose="020F0502020204030204" pitchFamily="34" charset="0"/>
              <a:buChar char="-"/>
            </a:pPr>
            <a:r>
              <a:rPr lang="de-DE" sz="1100" dirty="0">
                <a:effectLst/>
                <a:latin typeface="Calibri" panose="020F0502020204030204" pitchFamily="34" charset="0"/>
                <a:ea typeface="Calibri" panose="020F0502020204030204" pitchFamily="34" charset="0"/>
                <a:cs typeface="Calibri" panose="020F0502020204030204" pitchFamily="34" charset="0"/>
              </a:rPr>
              <a:t>„Während Erkenntnisvermögen dadurch gekennzeichnet sind, dass sie ihren Beitrag zur Repräsentation der (empirischen) Wirklichkeit der Gegenstände leisten, ermöglicht das Begehrungsvermögen die Verwirklichung von vorgestellten Gegenständen durch Handlungen (vgl. 20:206). Damit sind Vollzüge des Begehrungsvermögens die Ursache der Wirklichkeit eines vorgestellten Gegenstands: „Das </a:t>
            </a:r>
            <a:r>
              <a:rPr lang="de-DE" sz="1100" i="1" dirty="0">
                <a:effectLst/>
                <a:latin typeface="Calibri" panose="020F0502020204030204" pitchFamily="34" charset="0"/>
                <a:ea typeface="Calibri" panose="020F0502020204030204" pitchFamily="34" charset="0"/>
                <a:cs typeface="Calibri" panose="020F0502020204030204" pitchFamily="34" charset="0"/>
              </a:rPr>
              <a:t>Begehrungsvermögen </a:t>
            </a:r>
            <a:r>
              <a:rPr lang="de-DE" sz="1100" dirty="0">
                <a:effectLst/>
                <a:latin typeface="Calibri" panose="020F0502020204030204" pitchFamily="34" charset="0"/>
                <a:ea typeface="Calibri" panose="020F0502020204030204" pitchFamily="34" charset="0"/>
                <a:cs typeface="Calibri" panose="020F0502020204030204" pitchFamily="34" charset="0"/>
              </a:rPr>
              <a:t>ist </a:t>
            </a:r>
            <a:r>
              <a:rPr lang="de-DE" sz="1100" i="1" dirty="0">
                <a:effectLst/>
                <a:latin typeface="Calibri" panose="020F0502020204030204" pitchFamily="34" charset="0"/>
                <a:ea typeface="Calibri" panose="020F0502020204030204" pitchFamily="34" charset="0"/>
                <a:cs typeface="Calibri" panose="020F0502020204030204" pitchFamily="34" charset="0"/>
              </a:rPr>
              <a:t>das Vermögen [...]</a:t>
            </a:r>
            <a:r>
              <a:rPr lang="de-DE" sz="1100" dirty="0">
                <a:effectLst/>
                <a:latin typeface="Calibri" panose="020F0502020204030204" pitchFamily="34" charset="0"/>
                <a:ea typeface="Calibri" panose="020F0502020204030204" pitchFamily="34" charset="0"/>
                <a:cs typeface="Calibri" panose="020F0502020204030204" pitchFamily="34" charset="0"/>
              </a:rPr>
              <a:t>, </a:t>
            </a:r>
            <a:r>
              <a:rPr lang="de-DE" sz="1100" i="1" dirty="0">
                <a:effectLst/>
                <a:latin typeface="Calibri" panose="020F0502020204030204" pitchFamily="34" charset="0"/>
                <a:ea typeface="Calibri" panose="020F0502020204030204" pitchFamily="34" charset="0"/>
                <a:cs typeface="Calibri" panose="020F0502020204030204" pitchFamily="34" charset="0"/>
              </a:rPr>
              <a:t>durch seine Vorstellungen Ursache</a:t>
            </a:r>
            <a:r>
              <a:rPr lang="de-DE" sz="1100" dirty="0">
                <a:effectLst/>
                <a:latin typeface="Calibri" panose="020F0502020204030204" pitchFamily="34" charset="0"/>
                <a:ea typeface="Calibri" panose="020F0502020204030204" pitchFamily="34" charset="0"/>
                <a:cs typeface="Calibri" panose="020F0502020204030204" pitchFamily="34" charset="0"/>
              </a:rPr>
              <a:t> </a:t>
            </a:r>
            <a:r>
              <a:rPr lang="de-DE" sz="1100" i="1" dirty="0">
                <a:effectLst/>
                <a:latin typeface="Calibri" panose="020F0502020204030204" pitchFamily="34" charset="0"/>
                <a:ea typeface="Calibri" panose="020F0502020204030204" pitchFamily="34" charset="0"/>
                <a:cs typeface="Calibri" panose="020F0502020204030204" pitchFamily="34" charset="0"/>
              </a:rPr>
              <a:t>von der Wirklichkeit der Gegenstände dieser Vorstellungen</a:t>
            </a:r>
            <a:r>
              <a:rPr lang="de-DE" sz="1100" dirty="0">
                <a:effectLst/>
                <a:latin typeface="Calibri" panose="020F0502020204030204" pitchFamily="34" charset="0"/>
                <a:ea typeface="Calibri" panose="020F0502020204030204" pitchFamily="34" charset="0"/>
                <a:cs typeface="Calibri" panose="020F0502020204030204" pitchFamily="34" charset="0"/>
              </a:rPr>
              <a:t> </a:t>
            </a:r>
            <a:r>
              <a:rPr lang="de-DE" sz="1100" i="1" dirty="0">
                <a:effectLst/>
                <a:latin typeface="Calibri" panose="020F0502020204030204" pitchFamily="34" charset="0"/>
                <a:ea typeface="Calibri" panose="020F0502020204030204" pitchFamily="34" charset="0"/>
                <a:cs typeface="Calibri" panose="020F0502020204030204" pitchFamily="34" charset="0"/>
              </a:rPr>
              <a:t>zu sein</a:t>
            </a:r>
            <a:r>
              <a:rPr lang="de-DE" sz="1100" dirty="0">
                <a:effectLst/>
                <a:latin typeface="Calibri" panose="020F0502020204030204" pitchFamily="34" charset="0"/>
                <a:ea typeface="Calibri" panose="020F0502020204030204" pitchFamily="34" charset="0"/>
                <a:cs typeface="Calibri" panose="020F0502020204030204" pitchFamily="34" charset="0"/>
              </a:rPr>
              <a:t>“ (5:9 Anm.). Da der zu bewirkende Gegenstand der Handlung noch nicht existent ist, ist das Begehrungsvermögen auf Leistungen der Einbildungskraft angewiesen (vgl. 7:185). Damit gilt das Begehrungs- neben dem Erkenntnisvermögen und dem Gefühl der Lust und Unlust als eines der Grundvermögen des Menschen (vgl. 20:245). Kant unterscheidet das sinnliche untere und das vernunftgeleitete obere Begehrungsvermögen. Letzteres identifiziert er mit dem Willen.“ (</a:t>
            </a:r>
            <a:r>
              <a:rPr lang="de-DE" sz="1100" dirty="0" err="1">
                <a:effectLst/>
                <a:latin typeface="Calibri" panose="020F0502020204030204" pitchFamily="34" charset="0"/>
                <a:ea typeface="Calibri" panose="020F0502020204030204" pitchFamily="34" charset="0"/>
                <a:cs typeface="Calibri" panose="020F0502020204030204" pitchFamily="34" charset="0"/>
              </a:rPr>
              <a:t>Heßbrüggen</a:t>
            </a:r>
            <a:r>
              <a:rPr lang="de-DE" sz="1100" dirty="0">
                <a:effectLst/>
                <a:latin typeface="Calibri" panose="020F0502020204030204" pitchFamily="34" charset="0"/>
                <a:ea typeface="Calibri" panose="020F0502020204030204" pitchFamily="34" charset="0"/>
                <a:cs typeface="Calibri" panose="020F0502020204030204" pitchFamily="34" charset="0"/>
              </a:rPr>
              <a:t>-Walter 2021: 231.1)</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 </a:t>
            </a: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5. Was bedeutet: Achtung </a:t>
            </a:r>
            <a:r>
              <a:rPr lang="de-DE" sz="1100" strike="sngStrike" dirty="0">
                <a:effectLst/>
                <a:latin typeface="Calibri" panose="020F0502020204030204" pitchFamily="34" charset="0"/>
                <a:ea typeface="Calibri" panose="020F0502020204030204" pitchFamily="34" charset="0"/>
                <a:cs typeface="Times New Roman" panose="02020603050405020304" pitchFamily="18" charset="0"/>
              </a:rPr>
              <a:t>vor dem</a:t>
            </a:r>
            <a:r>
              <a:rPr lang="de-DE" sz="1100" dirty="0">
                <a:effectLst/>
                <a:latin typeface="Calibri" panose="020F0502020204030204" pitchFamily="34" charset="0"/>
                <a:ea typeface="Calibri" panose="020F0502020204030204" pitchFamily="34" charset="0"/>
                <a:cs typeface="Times New Roman" panose="02020603050405020304" pitchFamily="18" charset="0"/>
              </a:rPr>
              <a:t>  für das Gesetz? (IV 399-401; BA 13-15)</a:t>
            </a:r>
          </a:p>
          <a:p>
            <a:pPr>
              <a:lnSpc>
                <a:spcPct val="107000"/>
              </a:lnSpc>
              <a:spcAft>
                <a:spcPts val="800"/>
              </a:spcAft>
            </a:pPr>
            <a:r>
              <a:rPr lang="de-DE" sz="1100" dirty="0">
                <a:effectLst/>
                <a:latin typeface="Calibri" panose="020F0502020204030204" pitchFamily="34" charset="0"/>
                <a:ea typeface="Calibri" panose="020F0502020204030204" pitchFamily="34" charset="0"/>
                <a:cs typeface="Calibri" panose="020F0502020204030204" pitchFamily="34" charset="0"/>
              </a:rPr>
              <a:t>3. Satz: „</a:t>
            </a:r>
            <a:r>
              <a:rPr lang="de-DE" sz="1100" i="1" dirty="0">
                <a:effectLst/>
                <a:latin typeface="Calibri" panose="020F0502020204030204" pitchFamily="34" charset="0"/>
                <a:ea typeface="Calibri" panose="020F0502020204030204" pitchFamily="34" charset="0"/>
                <a:cs typeface="Calibri" panose="020F0502020204030204" pitchFamily="34" charset="0"/>
              </a:rPr>
              <a:t>Pflicht ist die Notwendigkeit einer Handlung aus Achtung fürs Gesetz</a:t>
            </a:r>
            <a:r>
              <a:rPr lang="de-DE" sz="1100" dirty="0">
                <a:effectLst/>
                <a:latin typeface="Calibri" panose="020F0502020204030204" pitchFamily="34" charset="0"/>
                <a:ea typeface="Calibri" panose="020F0502020204030204" pitchFamily="34" charset="0"/>
                <a:cs typeface="Calibri" panose="020F0502020204030204" pitchFamily="34" charset="0"/>
              </a:rPr>
              <a:t>.“ (IV 400)</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100" dirty="0">
                <a:effectLst/>
                <a:latin typeface="Calibri" panose="020F0502020204030204" pitchFamily="34" charset="0"/>
                <a:ea typeface="Calibri" panose="020F0502020204030204" pitchFamily="34" charset="0"/>
                <a:cs typeface="Calibri" panose="020F0502020204030204" pitchFamily="34" charset="0"/>
              </a:rPr>
              <a:t>- Zur Wirkung/dem Objekt der Wirkung kann man eine Neigung haben, aber keine Achtung</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100" dirty="0">
                <a:effectLst/>
                <a:latin typeface="Calibri" panose="020F0502020204030204" pitchFamily="34" charset="0"/>
                <a:ea typeface="Calibri" panose="020F0502020204030204" pitchFamily="34" charset="0"/>
                <a:cs typeface="Calibri" panose="020F0502020204030204" pitchFamily="34" charset="0"/>
              </a:rPr>
              <a:t>- Begriff der Achtung: „durch einen Vernunftbegriff selbstgewirktes Gefühl“ (IV 402). Es entsteht durch die Bestimmung des Willens durch das objektive Gesetz, ist also nicht dessen Ursache, sondern Wirkung, wenn der Wille sich selbst vernünftig bestimmt.</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100" dirty="0">
                <a:effectLst/>
                <a:latin typeface="Calibri" panose="020F0502020204030204" pitchFamily="34" charset="0"/>
                <a:ea typeface="Calibri" panose="020F0502020204030204" pitchFamily="34" charset="0"/>
                <a:cs typeface="Calibri" panose="020F0502020204030204" pitchFamily="34" charset="0"/>
              </a:rPr>
              <a:t>	- </a:t>
            </a:r>
            <a:r>
              <a:rPr lang="de-DE" sz="1100" dirty="0" err="1">
                <a:effectLst/>
                <a:latin typeface="Calibri" panose="020F0502020204030204" pitchFamily="34" charset="0"/>
                <a:ea typeface="Calibri" panose="020F0502020204030204" pitchFamily="34" charset="0"/>
                <a:cs typeface="Calibri" panose="020F0502020204030204" pitchFamily="34" charset="0"/>
              </a:rPr>
              <a:t>KpV</a:t>
            </a:r>
            <a:r>
              <a:rPr lang="de-DE" sz="1100" dirty="0">
                <a:effectLst/>
                <a:latin typeface="Calibri" panose="020F0502020204030204" pitchFamily="34" charset="0"/>
                <a:ea typeface="Calibri" panose="020F0502020204030204" pitchFamily="34" charset="0"/>
                <a:cs typeface="Calibri" panose="020F0502020204030204" pitchFamily="34" charset="0"/>
              </a:rPr>
              <a:t>: die Achtung ist ein nicht-sinnlich (sondern durch Vernunft) bewirktes Gefühl</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100" dirty="0">
                <a:effectLst/>
                <a:latin typeface="Calibri" panose="020F0502020204030204" pitchFamily="34" charset="0"/>
                <a:ea typeface="Calibri" panose="020F0502020204030204" pitchFamily="34" charset="0"/>
                <a:cs typeface="Calibri" panose="020F0502020204030204" pitchFamily="34" charset="0"/>
              </a:rPr>
              <a:t>	- Es ist ein Gefühl, das wir selbst völlig apriorisch erkennen.</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100" dirty="0">
                <a:effectLst/>
                <a:latin typeface="Calibri" panose="020F0502020204030204" pitchFamily="34" charset="0"/>
                <a:ea typeface="Calibri" panose="020F0502020204030204" pitchFamily="34" charset="0"/>
                <a:cs typeface="Calibri" panose="020F0502020204030204" pitchFamily="34" charset="0"/>
              </a:rPr>
              <a:t>Das Gesetz muss von der Art sein, dass es nicht von subjektiven Antrieben des Willens bestimmt wird, sondern die Form der „allgemeinen Gesetzmäßigkeit der Handlungen“ (IV 402) annimmt und als Prinzip den Willen bestimmt – „ d. i. ich soll </a:t>
            </a:r>
            <a:r>
              <a:rPr lang="de-DE" sz="1100" dirty="0" err="1">
                <a:effectLst/>
                <a:latin typeface="Calibri" panose="020F0502020204030204" pitchFamily="34" charset="0"/>
                <a:ea typeface="Calibri" panose="020F0502020204030204" pitchFamily="34" charset="0"/>
                <a:cs typeface="Calibri" panose="020F0502020204030204" pitchFamily="34" charset="0"/>
              </a:rPr>
              <a:t>niemald</a:t>
            </a:r>
            <a:r>
              <a:rPr lang="de-DE" sz="1100" dirty="0">
                <a:effectLst/>
                <a:latin typeface="Calibri" panose="020F0502020204030204" pitchFamily="34" charset="0"/>
                <a:ea typeface="Calibri" panose="020F0502020204030204" pitchFamily="34" charset="0"/>
                <a:cs typeface="Calibri" panose="020F0502020204030204" pitchFamily="34" charset="0"/>
              </a:rPr>
              <a:t> anders verfahren also so, </a:t>
            </a:r>
            <a:r>
              <a:rPr lang="de-DE" sz="1100" i="1" dirty="0" err="1">
                <a:effectLst/>
                <a:latin typeface="Calibri" panose="020F0502020204030204" pitchFamily="34" charset="0"/>
                <a:ea typeface="Calibri" panose="020F0502020204030204" pitchFamily="34" charset="0"/>
                <a:cs typeface="Calibri" panose="020F0502020204030204" pitchFamily="34" charset="0"/>
              </a:rPr>
              <a:t>daß</a:t>
            </a:r>
            <a:r>
              <a:rPr lang="de-DE" sz="1100" i="1" dirty="0">
                <a:effectLst/>
                <a:latin typeface="Calibri" panose="020F0502020204030204" pitchFamily="34" charset="0"/>
                <a:ea typeface="Calibri" panose="020F0502020204030204" pitchFamily="34" charset="0"/>
                <a:cs typeface="Calibri" panose="020F0502020204030204" pitchFamily="34" charset="0"/>
              </a:rPr>
              <a:t> ich auch wollen könne, meine Maxime solle ein allgemeines Gesetz werden</a:t>
            </a:r>
            <a:r>
              <a:rPr lang="de-DE" sz="1100" dirty="0">
                <a:effectLst/>
                <a:latin typeface="Calibri" panose="020F0502020204030204" pitchFamily="34" charset="0"/>
                <a:ea typeface="Calibri" panose="020F0502020204030204" pitchFamily="34" charset="0"/>
                <a:cs typeface="Calibri" panose="020F0502020204030204" pitchFamily="34" charset="0"/>
              </a:rPr>
              <a:t>.“ (ebd.) </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p>
            <a:pPr indent="449580">
              <a:lnSpc>
                <a:spcPct val="107000"/>
              </a:lnSpc>
              <a:spcAft>
                <a:spcPts val="800"/>
              </a:spcAft>
            </a:pPr>
            <a:r>
              <a:rPr lang="de-DE" sz="1100" dirty="0">
                <a:effectLst/>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a:t>
            </a:r>
            <a:r>
              <a:rPr lang="de-DE" sz="1100" dirty="0">
                <a:effectLst/>
                <a:latin typeface="Calibri" panose="020F0502020204030204" pitchFamily="34" charset="0"/>
                <a:ea typeface="Calibri" panose="020F0502020204030204" pitchFamily="34" charset="0"/>
                <a:cs typeface="Calibri" panose="020F0502020204030204" pitchFamily="34" charset="0"/>
              </a:rPr>
              <a:t> Es muss immer ein verallgemeinerbares Gesetz unsere Maxime zur Handlung bestimmen.</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100" dirty="0">
                <a:effectLst/>
                <a:latin typeface="Calibri" panose="020F0502020204030204" pitchFamily="34" charset="0"/>
                <a:ea typeface="Calibri" panose="020F0502020204030204" pitchFamily="34" charset="0"/>
                <a:cs typeface="Calibri" panose="020F0502020204030204" pitchFamily="34" charset="0"/>
              </a:rPr>
              <a:t>Als Frage formuliert: „Kannst du auch wollen, </a:t>
            </a:r>
            <a:r>
              <a:rPr lang="de-DE" sz="1100" dirty="0" err="1">
                <a:effectLst/>
                <a:latin typeface="Calibri" panose="020F0502020204030204" pitchFamily="34" charset="0"/>
                <a:ea typeface="Calibri" panose="020F0502020204030204" pitchFamily="34" charset="0"/>
                <a:cs typeface="Calibri" panose="020F0502020204030204" pitchFamily="34" charset="0"/>
              </a:rPr>
              <a:t>daß</a:t>
            </a:r>
            <a:r>
              <a:rPr lang="de-DE" sz="1100" dirty="0">
                <a:effectLst/>
                <a:latin typeface="Calibri" panose="020F0502020204030204" pitchFamily="34" charset="0"/>
                <a:ea typeface="Calibri" panose="020F0502020204030204" pitchFamily="34" charset="0"/>
                <a:cs typeface="Calibri" panose="020F0502020204030204" pitchFamily="34" charset="0"/>
              </a:rPr>
              <a:t> deine Maxime ein allgemeines Gesetz werde?“ (IV 403)</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p>
            <a:r>
              <a:rPr lang="de-DE" sz="1000" dirty="0">
                <a:effectLst/>
                <a:latin typeface="Calibri" panose="020F0502020204030204" pitchFamily="34" charset="0"/>
                <a:ea typeface="Calibri" panose="020F0502020204030204" pitchFamily="34" charset="0"/>
                <a:cs typeface="Times New Roman" panose="02020603050405020304" pitchFamily="18" charset="0"/>
              </a:rPr>
              <a:t>Siehe Aristoteles’ </a:t>
            </a:r>
            <a:r>
              <a:rPr lang="de-DE" sz="1000" i="1" dirty="0">
                <a:effectLst/>
                <a:latin typeface="Calibri" panose="020F0502020204030204" pitchFamily="34" charset="0"/>
                <a:ea typeface="Calibri" panose="020F0502020204030204" pitchFamily="34" charset="0"/>
                <a:cs typeface="Times New Roman" panose="02020603050405020304" pitchFamily="18" charset="0"/>
              </a:rPr>
              <a:t>Metaphysik </a:t>
            </a:r>
            <a:r>
              <a:rPr lang="de-DE" sz="1000" dirty="0">
                <a:effectLst/>
                <a:latin typeface="Calibri" panose="020F0502020204030204" pitchFamily="34" charset="0"/>
                <a:ea typeface="Calibri" panose="020F0502020204030204" pitchFamily="34" charset="0"/>
                <a:cs typeface="Times New Roman" panose="02020603050405020304" pitchFamily="18" charset="0"/>
              </a:rPr>
              <a:t>IX, 8 - </a:t>
            </a:r>
            <a:r>
              <a:rPr lang="de-DE" sz="1000" i="1" dirty="0" err="1">
                <a:effectLst/>
                <a:latin typeface="Calibri" panose="020F0502020204030204" pitchFamily="34" charset="0"/>
                <a:ea typeface="Calibri" panose="020F0502020204030204" pitchFamily="34" charset="0"/>
                <a:cs typeface="Times New Roman" panose="02020603050405020304" pitchFamily="18" charset="0"/>
              </a:rPr>
              <a:t>entelecheia</a:t>
            </a:r>
            <a:r>
              <a:rPr lang="de-DE" sz="1000" i="1" dirty="0">
                <a:effectLst/>
                <a:latin typeface="Calibri" panose="020F0502020204030204" pitchFamily="34" charset="0"/>
                <a:ea typeface="Calibri" panose="020F0502020204030204" pitchFamily="34" charset="0"/>
                <a:cs typeface="Times New Roman" panose="02020603050405020304" pitchFamily="18" charset="0"/>
              </a:rPr>
              <a:t> </a:t>
            </a:r>
            <a:r>
              <a:rPr lang="de-DE" sz="1000" dirty="0">
                <a:effectLst/>
                <a:latin typeface="Calibri" panose="020F0502020204030204" pitchFamily="34" charset="0"/>
                <a:ea typeface="Calibri" panose="020F0502020204030204" pitchFamily="34" charset="0"/>
                <a:cs typeface="Times New Roman" panose="02020603050405020304" pitchFamily="18" charset="0"/>
              </a:rPr>
              <a:t>als Eigenschaft, sein Ziel in sich selbst zu haben. Wiki: Der Ausdruck Entelechie ist aus drei Bestandteilen (en-</a:t>
            </a:r>
            <a:r>
              <a:rPr lang="de-DE" sz="1000" dirty="0" err="1">
                <a:effectLst/>
                <a:latin typeface="Calibri" panose="020F0502020204030204" pitchFamily="34" charset="0"/>
                <a:ea typeface="Calibri" panose="020F0502020204030204" pitchFamily="34" charset="0"/>
                <a:cs typeface="Times New Roman" panose="02020603050405020304" pitchFamily="18" charset="0"/>
              </a:rPr>
              <a:t>tel</a:t>
            </a:r>
            <a:r>
              <a:rPr lang="de-DE" sz="1000" dirty="0">
                <a:effectLst/>
                <a:latin typeface="Calibri" panose="020F0502020204030204" pitchFamily="34" charset="0"/>
                <a:ea typeface="Calibri" panose="020F0502020204030204" pitchFamily="34" charset="0"/>
                <a:cs typeface="Times New Roman" panose="02020603050405020304" pitchFamily="18" charset="0"/>
              </a:rPr>
              <a:t>-</a:t>
            </a:r>
            <a:r>
              <a:rPr lang="de-DE" sz="1000" dirty="0" err="1">
                <a:effectLst/>
                <a:latin typeface="Calibri" panose="020F0502020204030204" pitchFamily="34" charset="0"/>
                <a:ea typeface="Calibri" panose="020F0502020204030204" pitchFamily="34" charset="0"/>
                <a:cs typeface="Times New Roman" panose="02020603050405020304" pitchFamily="18" charset="0"/>
              </a:rPr>
              <a:t>echeia</a:t>
            </a:r>
            <a:r>
              <a:rPr lang="de-DE" sz="1000" dirty="0">
                <a:effectLst/>
                <a:latin typeface="Calibri" panose="020F0502020204030204" pitchFamily="34" charset="0"/>
                <a:ea typeface="Calibri" panose="020F0502020204030204" pitchFamily="34" charset="0"/>
                <a:cs typeface="Times New Roman" panose="02020603050405020304" pitchFamily="18" charset="0"/>
              </a:rPr>
              <a:t>) zusammengesetzt: </a:t>
            </a:r>
            <a:r>
              <a:rPr lang="de-DE" sz="1000" dirty="0" err="1">
                <a:effectLst/>
                <a:latin typeface="Calibri" panose="020F0502020204030204" pitchFamily="34" charset="0"/>
                <a:ea typeface="Calibri" panose="020F0502020204030204" pitchFamily="34" charset="0"/>
                <a:cs typeface="Times New Roman" panose="02020603050405020304" pitchFamily="18" charset="0"/>
              </a:rPr>
              <a:t>ἐν</a:t>
            </a:r>
            <a:r>
              <a:rPr lang="de-DE" sz="1000" dirty="0">
                <a:effectLst/>
                <a:latin typeface="Calibri" panose="020F0502020204030204" pitchFamily="34" charset="0"/>
                <a:ea typeface="Calibri" panose="020F0502020204030204" pitchFamily="34" charset="0"/>
                <a:cs typeface="Times New Roman" panose="02020603050405020304" pitchFamily="18" charset="0"/>
              </a:rPr>
              <a:t> en, deutsch ‚in‘, </a:t>
            </a:r>
            <a:r>
              <a:rPr lang="de-DE" sz="1000" dirty="0" err="1">
                <a:effectLst/>
                <a:latin typeface="Calibri" panose="020F0502020204030204" pitchFamily="34" charset="0"/>
                <a:ea typeface="Calibri" panose="020F0502020204030204" pitchFamily="34" charset="0"/>
                <a:cs typeface="Times New Roman" panose="02020603050405020304" pitchFamily="18" charset="0"/>
              </a:rPr>
              <a:t>τέλος</a:t>
            </a:r>
            <a:r>
              <a:rPr lang="de-DE" sz="1000" dirty="0">
                <a:effectLst/>
                <a:latin typeface="Calibri" panose="020F0502020204030204" pitchFamily="34" charset="0"/>
                <a:ea typeface="Calibri" panose="020F0502020204030204" pitchFamily="34" charset="0"/>
                <a:cs typeface="Times New Roman" panose="02020603050405020304" pitchFamily="18" charset="0"/>
              </a:rPr>
              <a:t> </a:t>
            </a:r>
            <a:r>
              <a:rPr lang="de-DE" sz="1000" dirty="0" err="1">
                <a:effectLst/>
                <a:latin typeface="Calibri" panose="020F0502020204030204" pitchFamily="34" charset="0"/>
                <a:ea typeface="Calibri" panose="020F0502020204030204" pitchFamily="34" charset="0"/>
                <a:cs typeface="Times New Roman" panose="02020603050405020304" pitchFamily="18" charset="0"/>
              </a:rPr>
              <a:t>telos</a:t>
            </a:r>
            <a:r>
              <a:rPr lang="de-DE" sz="1000" dirty="0">
                <a:effectLst/>
                <a:latin typeface="Calibri" panose="020F0502020204030204" pitchFamily="34" charset="0"/>
                <a:ea typeface="Calibri" panose="020F0502020204030204" pitchFamily="34" charset="0"/>
                <a:cs typeface="Times New Roman" panose="02020603050405020304" pitchFamily="18" charset="0"/>
              </a:rPr>
              <a:t>, deutsch ‚Ziel‘, </a:t>
            </a:r>
            <a:r>
              <a:rPr lang="de-DE" sz="1000" dirty="0" err="1">
                <a:effectLst/>
                <a:latin typeface="Calibri" panose="020F0502020204030204" pitchFamily="34" charset="0"/>
                <a:ea typeface="Calibri" panose="020F0502020204030204" pitchFamily="34" charset="0"/>
                <a:cs typeface="Times New Roman" panose="02020603050405020304" pitchFamily="18" charset="0"/>
              </a:rPr>
              <a:t>ἔχει</a:t>
            </a:r>
            <a:r>
              <a:rPr lang="de-DE" sz="1000" dirty="0">
                <a:effectLst/>
                <a:latin typeface="Calibri" panose="020F0502020204030204" pitchFamily="34" charset="0"/>
                <a:ea typeface="Calibri" panose="020F0502020204030204" pitchFamily="34" charset="0"/>
                <a:cs typeface="Times New Roman" panose="02020603050405020304" pitchFamily="18" charset="0"/>
              </a:rPr>
              <a:t>α echeia von ἔχειν echein, deutsch ‚haben‘, ‚halten‘.</a:t>
            </a:r>
          </a:p>
          <a:p>
            <a:r>
              <a:rPr lang="de-DE" sz="1000" dirty="0">
                <a:effectLst/>
                <a:latin typeface="Calibri" panose="020F0502020204030204" pitchFamily="34" charset="0"/>
                <a:ea typeface="Calibri" panose="020F0502020204030204" pitchFamily="34" charset="0"/>
                <a:cs typeface="Times New Roman" panose="02020603050405020304" pitchFamily="18" charset="0"/>
              </a:rPr>
              <a:t>Subjektive Prinzip des Willens, das sich in moralischer Hinsicht zu objektivieren hat. Das objektive Prinzip nämlich ist das praktische Gesetz.</a:t>
            </a:r>
          </a:p>
          <a:p>
            <a:r>
              <a:rPr lang="de-DE" sz="1000" dirty="0">
                <a:effectLst/>
                <a:latin typeface="Calibri" panose="020F0502020204030204" pitchFamily="34" charset="0"/>
                <a:ea typeface="Calibri" panose="020F0502020204030204" pitchFamily="34" charset="0"/>
                <a:cs typeface="Times New Roman" panose="02020603050405020304" pitchFamily="18" charset="0"/>
              </a:rPr>
              <a:t>„</a:t>
            </a:r>
            <a:r>
              <a:rPr lang="de-DE" sz="1000" b="1" dirty="0">
                <a:effectLst/>
                <a:latin typeface="Calibri" panose="020F0502020204030204" pitchFamily="34" charset="0"/>
                <a:ea typeface="Calibri" panose="020F0502020204030204" pitchFamily="34" charset="0"/>
                <a:cs typeface="Times New Roman" panose="02020603050405020304" pitchFamily="18" charset="0"/>
              </a:rPr>
              <a:t>Wie könnte der erste Satz lauten?</a:t>
            </a:r>
            <a:r>
              <a:rPr lang="de-DE" sz="1000" dirty="0">
                <a:effectLst/>
                <a:latin typeface="Calibri" panose="020F0502020204030204" pitchFamily="34" charset="0"/>
                <a:ea typeface="Calibri" panose="020F0502020204030204" pitchFamily="34" charset="0"/>
                <a:cs typeface="Times New Roman" panose="02020603050405020304" pitchFamily="18" charset="0"/>
              </a:rPr>
              <a:t> Es liegt nahe, an die Unterscheidung zwischen einer Handlung ‚aus Pflicht‘ und einer ‚bloß pflichtmäßigen‘ Handlung zu denken“ (Klemme 2017: 73)</a:t>
            </a:r>
          </a:p>
          <a:p>
            <a:r>
              <a:rPr lang="de-DE" sz="1000" dirty="0">
                <a:effectLst/>
                <a:latin typeface="Calibri" panose="020F0502020204030204" pitchFamily="34" charset="0"/>
                <a:ea typeface="Calibri" panose="020F0502020204030204" pitchFamily="34" charset="0"/>
                <a:cs typeface="Times New Roman" panose="02020603050405020304" pitchFamily="18" charset="0"/>
              </a:rPr>
              <a:t>„Ein Prinzip (‚</a:t>
            </a:r>
            <a:r>
              <a:rPr lang="de-DE" sz="1000" dirty="0" err="1">
                <a:effectLst/>
                <a:latin typeface="Calibri" panose="020F0502020204030204" pitchFamily="34" charset="0"/>
                <a:ea typeface="Calibri" panose="020F0502020204030204" pitchFamily="34" charset="0"/>
                <a:cs typeface="Times New Roman" panose="02020603050405020304" pitchFamily="18" charset="0"/>
              </a:rPr>
              <a:t>principium</a:t>
            </a:r>
            <a:r>
              <a:rPr lang="de-DE" sz="1000" dirty="0">
                <a:effectLst/>
                <a:latin typeface="Calibri" panose="020F0502020204030204" pitchFamily="34" charset="0"/>
                <a:ea typeface="Calibri" panose="020F0502020204030204" pitchFamily="34" charset="0"/>
                <a:cs typeface="Times New Roman" panose="02020603050405020304" pitchFamily="18" charset="0"/>
              </a:rPr>
              <a:t>‘) ist das, was die Quelle oder den Grund eines anderen in sich enthält (‚</a:t>
            </a:r>
            <a:r>
              <a:rPr lang="de-DE" sz="1000" dirty="0" err="1">
                <a:effectLst/>
                <a:latin typeface="Calibri" panose="020F0502020204030204" pitchFamily="34" charset="0"/>
                <a:ea typeface="Calibri" panose="020F0502020204030204" pitchFamily="34" charset="0"/>
                <a:cs typeface="Times New Roman" panose="02020603050405020304" pitchFamily="18" charset="0"/>
              </a:rPr>
              <a:t>principiatum</a:t>
            </a:r>
            <a:r>
              <a:rPr lang="de-DE" sz="1000" dirty="0">
                <a:effectLst/>
                <a:latin typeface="Calibri" panose="020F0502020204030204" pitchFamily="34" charset="0"/>
                <a:ea typeface="Calibri" panose="020F0502020204030204" pitchFamily="34" charset="0"/>
                <a:cs typeface="Times New Roman" panose="02020603050405020304" pitchFamily="18" charset="0"/>
              </a:rPr>
              <a:t>‘), das aus ihm abgeleitet wird.“ (Klemme 2017: </a:t>
            </a:r>
            <a:r>
              <a:rPr lang="de-DE" sz="1000">
                <a:effectLst/>
                <a:latin typeface="Calibri" panose="020F0502020204030204" pitchFamily="34" charset="0"/>
                <a:ea typeface="Calibri" panose="020F0502020204030204" pitchFamily="34" charset="0"/>
                <a:cs typeface="Times New Roman" panose="02020603050405020304" pitchFamily="18" charset="0"/>
              </a:rPr>
              <a:t>73)</a:t>
            </a:r>
            <a:endParaRPr lang="de-DE" sz="1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0A9A32CE-79EA-4318-80AF-4528CE357DDF}" type="slidenum">
              <a:rPr lang="de-DE" smtClean="0"/>
              <a:pPr/>
              <a:t>4</a:t>
            </a:fld>
            <a:endParaRPr lang="de-DE"/>
          </a:p>
        </p:txBody>
      </p:sp>
    </p:spTree>
    <p:extLst>
      <p:ext uri="{BB962C8B-B14F-4D97-AF65-F5344CB8AC3E}">
        <p14:creationId xmlns:p14="http://schemas.microsoft.com/office/powerpoint/2010/main" val="2198549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- 1) – 4) Vorlesen</a:t>
            </a:r>
          </a:p>
        </p:txBody>
      </p:sp>
      <p:sp>
        <p:nvSpPr>
          <p:cNvPr id="4" name="Foliennummernplatzhalter 3"/>
          <p:cNvSpPr>
            <a:spLocks noGrp="1"/>
          </p:cNvSpPr>
          <p:nvPr>
            <p:ph type="sldNum" sz="quarter" idx="5"/>
          </p:nvPr>
        </p:nvSpPr>
        <p:spPr/>
        <p:txBody>
          <a:bodyPr/>
          <a:lstStyle/>
          <a:p>
            <a:fld id="{0A9A32CE-79EA-4318-80AF-4528CE357DDF}" type="slidenum">
              <a:rPr lang="de-DE" smtClean="0"/>
              <a:pPr/>
              <a:t>5</a:t>
            </a:fld>
            <a:endParaRPr lang="de-DE"/>
          </a:p>
        </p:txBody>
      </p:sp>
    </p:spTree>
    <p:extLst>
      <p:ext uri="{BB962C8B-B14F-4D97-AF65-F5344CB8AC3E}">
        <p14:creationId xmlns:p14="http://schemas.microsoft.com/office/powerpoint/2010/main" val="6130546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 Kommen wir zu Phase II, den analysierten Schulbüchern</a:t>
            </a:r>
          </a:p>
        </p:txBody>
      </p:sp>
      <p:sp>
        <p:nvSpPr>
          <p:cNvPr id="4" name="Foliennummernplatzhalter 3"/>
          <p:cNvSpPr>
            <a:spLocks noGrp="1"/>
          </p:cNvSpPr>
          <p:nvPr>
            <p:ph type="sldNum" sz="quarter" idx="5"/>
          </p:nvPr>
        </p:nvSpPr>
        <p:spPr/>
        <p:txBody>
          <a:bodyPr/>
          <a:lstStyle/>
          <a:p>
            <a:fld id="{0A9A32CE-79EA-4318-80AF-4528CE357DDF}" type="slidenum">
              <a:rPr lang="de-DE" smtClean="0"/>
              <a:pPr/>
              <a:t>6</a:t>
            </a:fld>
            <a:endParaRPr lang="de-DE"/>
          </a:p>
        </p:txBody>
      </p:sp>
    </p:spTree>
    <p:extLst>
      <p:ext uri="{BB962C8B-B14F-4D97-AF65-F5344CB8AC3E}">
        <p14:creationId xmlns:p14="http://schemas.microsoft.com/office/powerpoint/2010/main" val="42537863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85000" lnSpcReduction="10000"/>
          </a:bodyPr>
          <a:lstStyle/>
          <a:p>
            <a:pPr marL="171450" indent="-171450">
              <a:buFontTx/>
              <a:buChar char="-"/>
            </a:pPr>
            <a:r>
              <a:rPr lang="de-DE" dirty="0"/>
              <a:t>Auffällig ist direkt, dass vor G8 und </a:t>
            </a:r>
            <a:r>
              <a:rPr lang="de-DE" dirty="0" err="1"/>
              <a:t>Kompetenzorieniterung</a:t>
            </a:r>
            <a:r>
              <a:rPr lang="de-DE" dirty="0"/>
              <a:t> die </a:t>
            </a:r>
            <a:r>
              <a:rPr lang="de-DE" i="1" dirty="0"/>
              <a:t>Zugänge </a:t>
            </a:r>
            <a:r>
              <a:rPr lang="de-DE" i="0" dirty="0"/>
              <a:t>aus zwei Bänden für die gymnasiale Oberstufe bestanden, deren Umfang nach G8 um mehr als die Hälfte reduziert wurde</a:t>
            </a:r>
          </a:p>
          <a:p>
            <a:pPr marL="171450" indent="-171450">
              <a:buFontTx/>
              <a:buChar char="-"/>
            </a:pPr>
            <a:r>
              <a:rPr lang="de-DE" i="0" dirty="0"/>
              <a:t>Doppelseite zeigen</a:t>
            </a:r>
          </a:p>
          <a:p>
            <a:pPr marL="171450" indent="-171450">
              <a:buFontTx/>
              <a:buChar char="-"/>
            </a:pPr>
            <a:r>
              <a:rPr lang="de-DE" i="0" dirty="0"/>
              <a:t>KLP Datum ; KMK ; politische Beeinflussung der Unterrichtsmaterialien, Kompetenzen als scheinwissenschaftliche Fundierung</a:t>
            </a:r>
          </a:p>
          <a:p>
            <a:pPr marL="171450" indent="-171450">
              <a:buFontTx/>
              <a:buChar char="-"/>
            </a:pPr>
            <a:endParaRPr lang="de-DE" i="0" dirty="0"/>
          </a:p>
          <a:p>
            <a:pPr marL="171450" indent="-171450">
              <a:buFontTx/>
              <a:buChar char="-"/>
            </a:pPr>
            <a:r>
              <a:rPr lang="de-DE" sz="1800" dirty="0">
                <a:effectLst/>
                <a:latin typeface="Times New Roman" panose="02020603050405020304" pitchFamily="18" charset="0"/>
                <a:ea typeface="Calibri" panose="020F0502020204030204" pitchFamily="34" charset="0"/>
              </a:rPr>
              <a:t>Im Schema Deontologie versus Konsequenzialismus spielt die eigentümliche Begründung des kategorischen Imperativs in der Regel keine Rolle mehr. Der naheliegende Schluss etwa, dass wenn die Wirklichkeit sich nicht widerspruchsfrei mit einer vernunftbegründeten Moral vereinbaren lässt, man nicht die Moral anpassen, sondern die Wirklichkeit verändern sollte, scheint in Schulbuchdilemmata, in denen man sich zwischen dem Tod von Menschen und dem Tod von Menschen entscheiden soll, nicht vorgesehen. Anschaulich verdeutlicht dies die aktuelle Ausgabe der </a:t>
            </a:r>
            <a:r>
              <a:rPr lang="de-DE" sz="1800" i="1" dirty="0">
                <a:effectLst/>
                <a:latin typeface="Times New Roman" panose="02020603050405020304" pitchFamily="18" charset="0"/>
                <a:ea typeface="Calibri" panose="020F0502020204030204" pitchFamily="34" charset="0"/>
              </a:rPr>
              <a:t>Zugänge zur Philosophie </a:t>
            </a:r>
            <a:r>
              <a:rPr lang="de-DE" sz="1800" dirty="0">
                <a:effectLst/>
                <a:latin typeface="Times New Roman" panose="02020603050405020304" pitchFamily="18" charset="0"/>
                <a:ea typeface="Calibri" panose="020F0502020204030204" pitchFamily="34" charset="0"/>
              </a:rPr>
              <a:t>für die </a:t>
            </a:r>
            <a:r>
              <a:rPr lang="de-DE" sz="1800" i="1" dirty="0">
                <a:effectLst/>
                <a:latin typeface="Times New Roman" panose="02020603050405020304" pitchFamily="18" charset="0"/>
                <a:ea typeface="Calibri" panose="020F0502020204030204" pitchFamily="34" charset="0"/>
              </a:rPr>
              <a:t>Qualifikationsphase</a:t>
            </a:r>
            <a:r>
              <a:rPr lang="de-DE" sz="1800" dirty="0">
                <a:effectLst/>
                <a:latin typeface="Times New Roman" panose="02020603050405020304" pitchFamily="18" charset="0"/>
                <a:ea typeface="Calibri" panose="020F0502020204030204" pitchFamily="34" charset="0"/>
              </a:rPr>
              <a:t>, in denen acht Seiten, die auf die kantische Ethik folgen, mit </a:t>
            </a:r>
            <a:r>
              <a:rPr lang="de-DE" sz="1800" dirty="0" err="1">
                <a:effectLst/>
                <a:latin typeface="Times New Roman" panose="02020603050405020304" pitchFamily="18" charset="0"/>
                <a:ea typeface="Calibri" panose="020F0502020204030204" pitchFamily="34" charset="0"/>
              </a:rPr>
              <a:t>Dilemmadiskussionen</a:t>
            </a:r>
            <a:r>
              <a:rPr lang="de-DE" sz="1800" dirty="0">
                <a:effectLst/>
                <a:latin typeface="Times New Roman" panose="02020603050405020304" pitchFamily="18" charset="0"/>
                <a:ea typeface="Calibri" panose="020F0502020204030204" pitchFamily="34" charset="0"/>
              </a:rPr>
              <a:t> schwerpunktmäßig beschäftigt sind. Vgl. Lothar Aßmann et al. (Hrsg.): </a:t>
            </a:r>
            <a:r>
              <a:rPr lang="de-DE" sz="1800" i="1" dirty="0">
                <a:effectLst/>
                <a:latin typeface="Times New Roman" panose="02020603050405020304" pitchFamily="18" charset="0"/>
                <a:ea typeface="Calibri" panose="020F0502020204030204" pitchFamily="34" charset="0"/>
              </a:rPr>
              <a:t>Zugänge zur Philosophie. Qualifikationsphase</a:t>
            </a:r>
            <a:r>
              <a:rPr lang="de-DE" sz="1800" dirty="0">
                <a:effectLst/>
                <a:latin typeface="Times New Roman" panose="02020603050405020304" pitchFamily="18" charset="0"/>
                <a:ea typeface="Calibri" panose="020F0502020204030204" pitchFamily="34" charset="0"/>
              </a:rPr>
              <a:t>. Berlin 2015, S. 189; 196ff.</a:t>
            </a:r>
          </a:p>
          <a:p>
            <a:pPr marL="171450" indent="-171450">
              <a:buFontTx/>
              <a:buChar char="-"/>
            </a:pPr>
            <a:r>
              <a:rPr lang="de-DE" sz="1800" dirty="0">
                <a:effectLst/>
                <a:latin typeface="Times New Roman" panose="02020603050405020304" pitchFamily="18" charset="0"/>
              </a:rPr>
              <a:t>Seitenumfang: Beide 14 Seiten Kantfokus (2004: 280-294; 2015: 176-190)</a:t>
            </a:r>
            <a:endParaRPr lang="de-DE" dirty="0"/>
          </a:p>
        </p:txBody>
      </p:sp>
      <p:sp>
        <p:nvSpPr>
          <p:cNvPr id="4" name="Foliennummernplatzhalter 3"/>
          <p:cNvSpPr>
            <a:spLocks noGrp="1"/>
          </p:cNvSpPr>
          <p:nvPr>
            <p:ph type="sldNum" sz="quarter" idx="5"/>
          </p:nvPr>
        </p:nvSpPr>
        <p:spPr/>
        <p:txBody>
          <a:bodyPr/>
          <a:lstStyle/>
          <a:p>
            <a:fld id="{0A9A32CE-79EA-4318-80AF-4528CE357DDF}" type="slidenum">
              <a:rPr lang="de-DE" smtClean="0"/>
              <a:pPr/>
              <a:t>8</a:t>
            </a:fld>
            <a:endParaRPr lang="de-DE"/>
          </a:p>
        </p:txBody>
      </p:sp>
    </p:spTree>
    <p:extLst>
      <p:ext uri="{BB962C8B-B14F-4D97-AF65-F5344CB8AC3E}">
        <p14:creationId xmlns:p14="http://schemas.microsoft.com/office/powerpoint/2010/main" val="2955540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dirty="0"/>
              <a:t>Farblich: S/W, nur die Überschriften rot.</a:t>
            </a:r>
          </a:p>
          <a:p>
            <a:pPr marL="171450" indent="-171450">
              <a:buFontTx/>
              <a:buChar char="-"/>
            </a:pPr>
            <a:endParaRPr lang="de-DE" dirty="0"/>
          </a:p>
          <a:p>
            <a:pPr marL="171450" indent="-171450">
              <a:buFontTx/>
              <a:buChar char="-"/>
            </a:pPr>
            <a:r>
              <a:rPr lang="de-DE" dirty="0"/>
              <a:t>Fokus liegt insgesamt auf dem kantischen Original. Herleitung von Kant soll am Original nachvollzogen werden. Nur kurze Überschriften und Aufgaben.</a:t>
            </a:r>
          </a:p>
        </p:txBody>
      </p:sp>
      <p:sp>
        <p:nvSpPr>
          <p:cNvPr id="4" name="Foliennummernplatzhalter 3"/>
          <p:cNvSpPr>
            <a:spLocks noGrp="1"/>
          </p:cNvSpPr>
          <p:nvPr>
            <p:ph type="sldNum" sz="quarter" idx="5"/>
          </p:nvPr>
        </p:nvSpPr>
        <p:spPr/>
        <p:txBody>
          <a:bodyPr/>
          <a:lstStyle/>
          <a:p>
            <a:fld id="{0A9A32CE-79EA-4318-80AF-4528CE357DDF}" type="slidenum">
              <a:rPr lang="de-DE" smtClean="0"/>
              <a:pPr/>
              <a:t>9</a:t>
            </a:fld>
            <a:endParaRPr lang="de-DE"/>
          </a:p>
        </p:txBody>
      </p:sp>
    </p:spTree>
    <p:extLst>
      <p:ext uri="{BB962C8B-B14F-4D97-AF65-F5344CB8AC3E}">
        <p14:creationId xmlns:p14="http://schemas.microsoft.com/office/powerpoint/2010/main" val="20824199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 Hier ist der KI rot und fett.</a:t>
            </a:r>
          </a:p>
        </p:txBody>
      </p:sp>
      <p:sp>
        <p:nvSpPr>
          <p:cNvPr id="4" name="Foliennummernplatzhalter 3"/>
          <p:cNvSpPr>
            <a:spLocks noGrp="1"/>
          </p:cNvSpPr>
          <p:nvPr>
            <p:ph type="sldNum" sz="quarter" idx="5"/>
          </p:nvPr>
        </p:nvSpPr>
        <p:spPr/>
        <p:txBody>
          <a:bodyPr/>
          <a:lstStyle/>
          <a:p>
            <a:fld id="{0A9A32CE-79EA-4318-80AF-4528CE357DDF}" type="slidenum">
              <a:rPr lang="de-DE" smtClean="0"/>
              <a:pPr/>
              <a:t>10</a:t>
            </a:fld>
            <a:endParaRPr lang="de-DE"/>
          </a:p>
        </p:txBody>
      </p:sp>
    </p:spTree>
    <p:extLst>
      <p:ext uri="{BB962C8B-B14F-4D97-AF65-F5344CB8AC3E}">
        <p14:creationId xmlns:p14="http://schemas.microsoft.com/office/powerpoint/2010/main" val="12445859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3" name="Inhaltsplatzhalter 2"/>
          <p:cNvSpPr>
            <a:spLocks noGrp="1"/>
          </p:cNvSpPr>
          <p:nvPr>
            <p:ph sz="quarter" idx="10"/>
          </p:nvPr>
        </p:nvSpPr>
        <p:spPr>
          <a:xfrm>
            <a:off x="468000" y="1569600"/>
            <a:ext cx="8229600" cy="4525200"/>
          </a:xfrm>
        </p:spPr>
        <p:txBody>
          <a:bodyPr>
            <a:normAutofit/>
          </a:bodyPr>
          <a:lstStyle>
            <a:lvl1pPr>
              <a:defRPr sz="1600" baseline="0">
                <a:latin typeface="Arial" charset="0"/>
              </a:defRPr>
            </a:lvl1pPr>
            <a:lvl2pPr>
              <a:defRPr sz="1600" baseline="0">
                <a:latin typeface="Arial" charset="0"/>
              </a:defRPr>
            </a:lvl2pPr>
            <a:lvl3pPr>
              <a:defRPr sz="1600" baseline="0">
                <a:latin typeface="Arial" charset="0"/>
              </a:defRPr>
            </a:lvl3pPr>
            <a:lvl4pPr>
              <a:defRPr sz="1600" baseline="0">
                <a:latin typeface="Arial" charset="0"/>
              </a:defRPr>
            </a:lvl4pPr>
            <a:lvl5pPr>
              <a:defRPr sz="1600" baseline="0">
                <a:latin typeface="Arial" charset="0"/>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Titelplatzhalter 1"/>
          <p:cNvSpPr>
            <a:spLocks noGrp="1"/>
          </p:cNvSpPr>
          <p:nvPr>
            <p:ph type="title"/>
          </p:nvPr>
        </p:nvSpPr>
        <p:spPr>
          <a:xfrm>
            <a:off x="468313" y="274638"/>
            <a:ext cx="8229600" cy="1143000"/>
          </a:xfrm>
          <a:prstGeom prst="rect">
            <a:avLst/>
          </a:prstGeom>
        </p:spPr>
        <p:txBody>
          <a:bodyPr vert="horz" lIns="91440" tIns="45720" rIns="91440" bIns="45720" rtlCol="0" anchor="ctr">
            <a:normAutofit/>
          </a:bodyPr>
          <a:lstStyle/>
          <a:p>
            <a:r>
              <a:rPr lang="de-DE" dirty="0"/>
              <a:t>Titelmasterformat durch Klicken bearbeiten</a:t>
            </a:r>
          </a:p>
        </p:txBody>
      </p:sp>
    </p:spTree>
    <p:extLst>
      <p:ext uri="{BB962C8B-B14F-4D97-AF65-F5344CB8AC3E}">
        <p14:creationId xmlns:p14="http://schemas.microsoft.com/office/powerpoint/2010/main" val="4223206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eadline + grüner Balken">
    <p:spTree>
      <p:nvGrpSpPr>
        <p:cNvPr id="1" name=""/>
        <p:cNvGrpSpPr/>
        <p:nvPr/>
      </p:nvGrpSpPr>
      <p:grpSpPr>
        <a:xfrm>
          <a:off x="0" y="0"/>
          <a:ext cx="0" cy="0"/>
          <a:chOff x="0" y="0"/>
          <a:chExt cx="0" cy="0"/>
        </a:xfrm>
      </p:grpSpPr>
      <p:sp>
        <p:nvSpPr>
          <p:cNvPr id="3" name="Titel 17"/>
          <p:cNvSpPr txBox="1">
            <a:spLocks/>
          </p:cNvSpPr>
          <p:nvPr userDrawn="1"/>
        </p:nvSpPr>
        <p:spPr>
          <a:xfrm>
            <a:off x="468313" y="271463"/>
            <a:ext cx="8712000" cy="432000"/>
          </a:xfrm>
          <a:prstGeom prst="rect">
            <a:avLst/>
          </a:prstGeom>
          <a:solidFill>
            <a:srgbClr val="89BA17"/>
          </a:solidFill>
          <a:ln w="9525" cap="flat" cmpd="sng" algn="ctr">
            <a:noFill/>
            <a:prstDash val="solid"/>
          </a:ln>
          <a:effectLst/>
        </p:spPr>
        <p:style>
          <a:lnRef idx="1">
            <a:schemeClr val="accent1"/>
          </a:lnRef>
          <a:fillRef idx="3">
            <a:schemeClr val="accent1"/>
          </a:fillRef>
          <a:effectRef idx="2">
            <a:schemeClr val="accent1"/>
          </a:effectRef>
          <a:fontRef idx="minor">
            <a:schemeClr val="lt1"/>
          </a:fontRef>
        </p:style>
        <p:txBody>
          <a:bodyPr vert="horz" lIns="91440" tIns="36000" rIns="91440" bIns="72000" rtlCol="0" anchor="ctr" anchorCtr="0">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88900" algn="l" defTabSz="457200"/>
            <a:endParaRPr lang="de-DE" sz="1800" dirty="0">
              <a:solidFill>
                <a:prstClr val="white"/>
              </a:solidFill>
              <a:latin typeface="Arial"/>
              <a:cs typeface="Arial"/>
            </a:endParaRPr>
          </a:p>
        </p:txBody>
      </p:sp>
      <p:sp>
        <p:nvSpPr>
          <p:cNvPr id="4" name="Titel 1"/>
          <p:cNvSpPr>
            <a:spLocks noGrp="1"/>
          </p:cNvSpPr>
          <p:nvPr>
            <p:ph type="title" hasCustomPrompt="1"/>
          </p:nvPr>
        </p:nvSpPr>
        <p:spPr>
          <a:xfrm>
            <a:off x="468314" y="272904"/>
            <a:ext cx="8711999" cy="430559"/>
          </a:xfrm>
          <a:prstGeom prst="rect">
            <a:avLst/>
          </a:prstGeom>
        </p:spPr>
        <p:txBody>
          <a:bodyPr lIns="90000" tIns="72000" rIns="90000" bIns="46800" anchor="t" anchorCtr="0">
            <a:normAutofit/>
          </a:bodyPr>
          <a:lstStyle>
            <a:lvl1pPr marL="108000" algn="l">
              <a:defRPr sz="1800" u="none">
                <a:solidFill>
                  <a:schemeClr val="bg1"/>
                </a:solidFill>
                <a:latin typeface="Arial" panose="020B0604020202020204" pitchFamily="34" charset="0"/>
                <a:cs typeface="Arial" panose="020B0604020202020204" pitchFamily="34" charset="0"/>
              </a:defRPr>
            </a:lvl1pPr>
          </a:lstStyle>
          <a:p>
            <a:r>
              <a:rPr lang="de-DE" dirty="0"/>
              <a:t>Headline</a:t>
            </a:r>
          </a:p>
        </p:txBody>
      </p:sp>
      <p:sp>
        <p:nvSpPr>
          <p:cNvPr id="5" name="Inhaltsplatzhalter 2"/>
          <p:cNvSpPr>
            <a:spLocks noGrp="1"/>
          </p:cNvSpPr>
          <p:nvPr>
            <p:ph sz="quarter" idx="10"/>
          </p:nvPr>
        </p:nvSpPr>
        <p:spPr>
          <a:xfrm>
            <a:off x="468000" y="1569600"/>
            <a:ext cx="8229600" cy="4525200"/>
          </a:xfrm>
        </p:spPr>
        <p:txBody>
          <a:bodyPr>
            <a:normAutofit/>
          </a:bodyPr>
          <a:lstStyle>
            <a:lvl1pPr>
              <a:defRPr sz="1600" baseline="0">
                <a:latin typeface="Arial" charset="0"/>
              </a:defRPr>
            </a:lvl1pPr>
            <a:lvl2pPr>
              <a:defRPr sz="1600" baseline="0">
                <a:latin typeface="Arial" charset="0"/>
              </a:defRPr>
            </a:lvl2pPr>
            <a:lvl3pPr>
              <a:defRPr sz="1600" baseline="0">
                <a:latin typeface="Arial" charset="0"/>
              </a:defRPr>
            </a:lvl3pPr>
            <a:lvl4pPr>
              <a:defRPr sz="1600" baseline="0">
                <a:latin typeface="Arial" charset="0"/>
              </a:defRPr>
            </a:lvl4pPr>
            <a:lvl5pPr>
              <a:defRPr sz="1600" baseline="0">
                <a:latin typeface="Arial" charset="0"/>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4271971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eadline, zweizeilig + grüner Balken">
    <p:spTree>
      <p:nvGrpSpPr>
        <p:cNvPr id="1" name=""/>
        <p:cNvGrpSpPr/>
        <p:nvPr/>
      </p:nvGrpSpPr>
      <p:grpSpPr>
        <a:xfrm>
          <a:off x="0" y="0"/>
          <a:ext cx="0" cy="0"/>
          <a:chOff x="0" y="0"/>
          <a:chExt cx="0" cy="0"/>
        </a:xfrm>
      </p:grpSpPr>
      <p:sp>
        <p:nvSpPr>
          <p:cNvPr id="3" name="Titel 17"/>
          <p:cNvSpPr txBox="1">
            <a:spLocks/>
          </p:cNvSpPr>
          <p:nvPr userDrawn="1"/>
        </p:nvSpPr>
        <p:spPr>
          <a:xfrm>
            <a:off x="468313" y="271463"/>
            <a:ext cx="8712000" cy="720000"/>
          </a:xfrm>
          <a:prstGeom prst="rect">
            <a:avLst/>
          </a:prstGeom>
          <a:solidFill>
            <a:srgbClr val="89BA17"/>
          </a:solidFill>
          <a:ln w="9525" cap="flat" cmpd="sng" algn="ctr">
            <a:noFill/>
            <a:prstDash val="solid"/>
          </a:ln>
          <a:effectLst/>
        </p:spPr>
        <p:style>
          <a:lnRef idx="1">
            <a:schemeClr val="accent1"/>
          </a:lnRef>
          <a:fillRef idx="3">
            <a:schemeClr val="accent1"/>
          </a:fillRef>
          <a:effectRef idx="2">
            <a:schemeClr val="accent1"/>
          </a:effectRef>
          <a:fontRef idx="minor">
            <a:schemeClr val="lt1"/>
          </a:fontRef>
        </p:style>
        <p:txBody>
          <a:bodyPr vert="horz" lIns="91440" tIns="36000" rIns="91440" bIns="72000" rtlCol="0" anchor="ctr" anchorCtr="0">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88900" algn="l" defTabSz="457200"/>
            <a:endParaRPr lang="de-DE" sz="1800" dirty="0">
              <a:solidFill>
                <a:prstClr val="white"/>
              </a:solidFill>
              <a:latin typeface="Arial"/>
              <a:cs typeface="Arial"/>
            </a:endParaRPr>
          </a:p>
        </p:txBody>
      </p:sp>
      <p:sp>
        <p:nvSpPr>
          <p:cNvPr id="4" name="Titel 1"/>
          <p:cNvSpPr>
            <a:spLocks noGrp="1"/>
          </p:cNvSpPr>
          <p:nvPr>
            <p:ph type="title" hasCustomPrompt="1"/>
          </p:nvPr>
        </p:nvSpPr>
        <p:spPr>
          <a:xfrm>
            <a:off x="468314" y="272904"/>
            <a:ext cx="8711999" cy="718559"/>
          </a:xfrm>
          <a:prstGeom prst="rect">
            <a:avLst/>
          </a:prstGeom>
        </p:spPr>
        <p:txBody>
          <a:bodyPr lIns="90000" tIns="72000" rIns="90000" bIns="46800" anchor="t" anchorCtr="0">
            <a:normAutofit/>
          </a:bodyPr>
          <a:lstStyle>
            <a:lvl1pPr marL="108000" algn="l">
              <a:defRPr sz="1800" u="none">
                <a:solidFill>
                  <a:schemeClr val="bg1"/>
                </a:solidFill>
                <a:latin typeface="Arial" panose="020B0604020202020204" pitchFamily="34" charset="0"/>
                <a:cs typeface="Arial" panose="020B0604020202020204" pitchFamily="34" charset="0"/>
              </a:defRPr>
            </a:lvl1pPr>
          </a:lstStyle>
          <a:p>
            <a:r>
              <a:rPr lang="de-DE" dirty="0"/>
              <a:t>Headline</a:t>
            </a:r>
            <a:br>
              <a:rPr lang="de-DE" dirty="0"/>
            </a:br>
            <a:r>
              <a:rPr lang="de-DE" dirty="0"/>
              <a:t>zweizeilig</a:t>
            </a:r>
          </a:p>
        </p:txBody>
      </p:sp>
      <p:sp>
        <p:nvSpPr>
          <p:cNvPr id="5" name="Inhaltsplatzhalter 2"/>
          <p:cNvSpPr>
            <a:spLocks noGrp="1"/>
          </p:cNvSpPr>
          <p:nvPr>
            <p:ph sz="quarter" idx="10"/>
          </p:nvPr>
        </p:nvSpPr>
        <p:spPr>
          <a:xfrm>
            <a:off x="468000" y="1569600"/>
            <a:ext cx="8229600" cy="4525200"/>
          </a:xfrm>
        </p:spPr>
        <p:txBody>
          <a:bodyPr>
            <a:normAutofit/>
          </a:bodyPr>
          <a:lstStyle>
            <a:lvl1pPr>
              <a:defRPr sz="1600" baseline="0">
                <a:latin typeface="Arial" charset="0"/>
              </a:defRPr>
            </a:lvl1pPr>
            <a:lvl2pPr>
              <a:defRPr sz="1600" baseline="0">
                <a:latin typeface="Arial" charset="0"/>
              </a:defRPr>
            </a:lvl2pPr>
            <a:lvl3pPr>
              <a:defRPr sz="1600" baseline="0">
                <a:latin typeface="Arial" charset="0"/>
              </a:defRPr>
            </a:lvl3pPr>
            <a:lvl4pPr>
              <a:defRPr sz="1600" baseline="0">
                <a:latin typeface="Arial" charset="0"/>
              </a:defRPr>
            </a:lvl4pPr>
            <a:lvl5pPr>
              <a:defRPr sz="1600" baseline="0">
                <a:latin typeface="Arial" charset="0"/>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2114118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2" name="Inhaltsplatzhalter 2"/>
          <p:cNvSpPr>
            <a:spLocks noGrp="1"/>
          </p:cNvSpPr>
          <p:nvPr>
            <p:ph sz="quarter" idx="10"/>
          </p:nvPr>
        </p:nvSpPr>
        <p:spPr>
          <a:xfrm>
            <a:off x="468000" y="1569600"/>
            <a:ext cx="8229600" cy="4525200"/>
          </a:xfrm>
        </p:spPr>
        <p:txBody>
          <a:bodyPr>
            <a:normAutofit/>
          </a:bodyPr>
          <a:lstStyle>
            <a:lvl1pPr>
              <a:defRPr sz="1600" baseline="0">
                <a:latin typeface="Arial" charset="0"/>
              </a:defRPr>
            </a:lvl1pPr>
            <a:lvl2pPr>
              <a:defRPr sz="1600" baseline="0">
                <a:latin typeface="Arial" charset="0"/>
              </a:defRPr>
            </a:lvl2pPr>
            <a:lvl3pPr>
              <a:defRPr sz="1600" baseline="0">
                <a:latin typeface="Arial" charset="0"/>
              </a:defRPr>
            </a:lvl3pPr>
            <a:lvl4pPr>
              <a:defRPr sz="1600" baseline="0">
                <a:latin typeface="Arial" charset="0"/>
              </a:defRPr>
            </a:lvl4pPr>
            <a:lvl5pPr>
              <a:defRPr sz="1600" baseline="0">
                <a:latin typeface="Arial" charset="0"/>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3" name="Titelplatzhalter 1"/>
          <p:cNvSpPr>
            <a:spLocks noGrp="1"/>
          </p:cNvSpPr>
          <p:nvPr>
            <p:ph type="title"/>
          </p:nvPr>
        </p:nvSpPr>
        <p:spPr>
          <a:xfrm>
            <a:off x="468313" y="274638"/>
            <a:ext cx="8229600" cy="1143000"/>
          </a:xfrm>
          <a:prstGeom prst="rect">
            <a:avLst/>
          </a:prstGeom>
        </p:spPr>
        <p:txBody>
          <a:bodyPr vert="horz" lIns="91440" tIns="45720" rIns="91440" bIns="45720" rtlCol="0" anchor="ctr">
            <a:normAutofit/>
          </a:bodyPr>
          <a:lstStyle>
            <a:lvl1pPr>
              <a:defRPr baseline="0">
                <a:latin typeface="Arial" charset="0"/>
              </a:defRPr>
            </a:lvl1pPr>
          </a:lstStyle>
          <a:p>
            <a:r>
              <a:rPr lang="de-DE" dirty="0"/>
              <a:t>Titelmasterformat durch Klicken bearbeiten</a:t>
            </a:r>
          </a:p>
        </p:txBody>
      </p:sp>
    </p:spTree>
    <p:extLst>
      <p:ext uri="{BB962C8B-B14F-4D97-AF65-F5344CB8AC3E}">
        <p14:creationId xmlns:p14="http://schemas.microsoft.com/office/powerpoint/2010/main" val="25794012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eadline + grüner Balken">
    <p:spTree>
      <p:nvGrpSpPr>
        <p:cNvPr id="1" name=""/>
        <p:cNvGrpSpPr/>
        <p:nvPr/>
      </p:nvGrpSpPr>
      <p:grpSpPr>
        <a:xfrm>
          <a:off x="0" y="0"/>
          <a:ext cx="0" cy="0"/>
          <a:chOff x="0" y="0"/>
          <a:chExt cx="0" cy="0"/>
        </a:xfrm>
      </p:grpSpPr>
      <p:sp>
        <p:nvSpPr>
          <p:cNvPr id="4" name="Titel 17"/>
          <p:cNvSpPr txBox="1">
            <a:spLocks/>
          </p:cNvSpPr>
          <p:nvPr userDrawn="1"/>
        </p:nvSpPr>
        <p:spPr>
          <a:xfrm>
            <a:off x="468313" y="271463"/>
            <a:ext cx="8712000" cy="432000"/>
          </a:xfrm>
          <a:prstGeom prst="rect">
            <a:avLst/>
          </a:prstGeom>
          <a:solidFill>
            <a:srgbClr val="89BA17"/>
          </a:solidFill>
          <a:ln w="9525" cap="flat" cmpd="sng" algn="ctr">
            <a:noFill/>
            <a:prstDash val="solid"/>
          </a:ln>
          <a:effectLst/>
        </p:spPr>
        <p:style>
          <a:lnRef idx="1">
            <a:schemeClr val="accent1"/>
          </a:lnRef>
          <a:fillRef idx="3">
            <a:schemeClr val="accent1"/>
          </a:fillRef>
          <a:effectRef idx="2">
            <a:schemeClr val="accent1"/>
          </a:effectRef>
          <a:fontRef idx="minor">
            <a:schemeClr val="lt1"/>
          </a:fontRef>
        </p:style>
        <p:txBody>
          <a:bodyPr vert="horz" lIns="91440" tIns="36000" rIns="91440" bIns="72000" rtlCol="0" anchor="ctr" anchorCtr="0">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88900" algn="l" defTabSz="457200"/>
            <a:endParaRPr lang="de-DE" sz="1800" dirty="0">
              <a:solidFill>
                <a:prstClr val="white"/>
              </a:solidFill>
              <a:latin typeface="Arial"/>
              <a:cs typeface="Arial"/>
            </a:endParaRPr>
          </a:p>
        </p:txBody>
      </p:sp>
      <p:sp>
        <p:nvSpPr>
          <p:cNvPr id="6" name="Titel 1"/>
          <p:cNvSpPr>
            <a:spLocks noGrp="1"/>
          </p:cNvSpPr>
          <p:nvPr>
            <p:ph type="title" hasCustomPrompt="1"/>
          </p:nvPr>
        </p:nvSpPr>
        <p:spPr>
          <a:xfrm>
            <a:off x="468314" y="272904"/>
            <a:ext cx="8711999" cy="430559"/>
          </a:xfrm>
          <a:prstGeom prst="rect">
            <a:avLst/>
          </a:prstGeom>
        </p:spPr>
        <p:txBody>
          <a:bodyPr lIns="90000" tIns="72000" rIns="90000" bIns="46800" anchor="t" anchorCtr="0">
            <a:normAutofit/>
          </a:bodyPr>
          <a:lstStyle>
            <a:lvl1pPr marL="108000" algn="l">
              <a:defRPr sz="1800" u="none">
                <a:solidFill>
                  <a:schemeClr val="bg1"/>
                </a:solidFill>
                <a:latin typeface="Arial" panose="020B0604020202020204" pitchFamily="34" charset="0"/>
                <a:cs typeface="Arial" panose="020B0604020202020204" pitchFamily="34" charset="0"/>
              </a:defRPr>
            </a:lvl1pPr>
          </a:lstStyle>
          <a:p>
            <a:r>
              <a:rPr lang="de-DE" dirty="0"/>
              <a:t>Headline</a:t>
            </a:r>
          </a:p>
        </p:txBody>
      </p:sp>
      <p:sp>
        <p:nvSpPr>
          <p:cNvPr id="5" name="Inhaltsplatzhalter 2"/>
          <p:cNvSpPr>
            <a:spLocks noGrp="1"/>
          </p:cNvSpPr>
          <p:nvPr>
            <p:ph sz="quarter" idx="10"/>
          </p:nvPr>
        </p:nvSpPr>
        <p:spPr>
          <a:xfrm>
            <a:off x="468000" y="1569600"/>
            <a:ext cx="8229600" cy="4525200"/>
          </a:xfrm>
        </p:spPr>
        <p:txBody>
          <a:bodyPr>
            <a:normAutofit/>
          </a:bodyPr>
          <a:lstStyle>
            <a:lvl1pPr>
              <a:defRPr sz="1600" baseline="0">
                <a:latin typeface="Arial" charset="0"/>
              </a:defRPr>
            </a:lvl1pPr>
            <a:lvl2pPr>
              <a:defRPr sz="1600" baseline="0">
                <a:latin typeface="Arial" charset="0"/>
              </a:defRPr>
            </a:lvl2pPr>
            <a:lvl3pPr>
              <a:defRPr sz="1600" baseline="0">
                <a:latin typeface="Arial" charset="0"/>
              </a:defRPr>
            </a:lvl3pPr>
            <a:lvl4pPr>
              <a:defRPr sz="1600" baseline="0">
                <a:latin typeface="Arial" charset="0"/>
              </a:defRPr>
            </a:lvl4pPr>
            <a:lvl5pPr>
              <a:defRPr sz="1600" baseline="0">
                <a:latin typeface="Arial" charset="0"/>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903398540"/>
      </p:ext>
    </p:extLst>
  </p:cSld>
  <p:clrMapOvr>
    <a:masterClrMapping/>
  </p:clrMapOvr>
  <p:extLst>
    <p:ext uri="{DCECCB84-F9BA-43D5-87BE-67443E8EF086}">
      <p15:sldGuideLst xmlns:p15="http://schemas.microsoft.com/office/powerpoint/2012/main">
        <p15:guide id="1" orient="horz" pos="2115">
          <p15:clr>
            <a:srgbClr val="FBAE40"/>
          </p15:clr>
        </p15:guide>
        <p15:guide id="2" pos="2857">
          <p15:clr>
            <a:srgbClr val="FBAE40"/>
          </p15:clr>
        </p15:guide>
        <p15:guide id="3" orient="horz" pos="3838">
          <p15:clr>
            <a:srgbClr val="FBAE40"/>
          </p15:clr>
        </p15:guide>
        <p15:guide id="4" orient="horz" pos="4178">
          <p15:clr>
            <a:srgbClr val="FBAE40"/>
          </p15:clr>
        </p15:guide>
        <p15:guide id="5" orient="horz" pos="2183">
          <p15:clr>
            <a:srgbClr val="FBAE40"/>
          </p15:clr>
        </p15:guide>
        <p15:guide id="6" orient="horz" pos="504">
          <p15:clr>
            <a:srgbClr val="FBAE40"/>
          </p15:clr>
        </p15:guide>
        <p15:guide id="7" pos="3061">
          <p15:clr>
            <a:srgbClr val="FBAE40"/>
          </p15:clr>
        </p15:guide>
        <p15:guide id="8" pos="5420">
          <p15:clr>
            <a:srgbClr val="FBAE40"/>
          </p15:clr>
        </p15:guide>
        <p15:guide id="9" pos="4672">
          <p15:clr>
            <a:srgbClr val="FBAE40"/>
          </p15:clr>
        </p15:guide>
        <p15:guide id="10" pos="4604">
          <p15:clr>
            <a:srgbClr val="FBAE40"/>
          </p15:clr>
        </p15:guide>
        <p15:guide id="11" pos="544">
          <p15:clr>
            <a:srgbClr val="FBAE40"/>
          </p15:clr>
        </p15:guide>
        <p15:guide id="12" pos="295">
          <p15:clr>
            <a:srgbClr val="FBAE40"/>
          </p15:clr>
        </p15:guide>
        <p15:guide id="13" orient="horz" pos="377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line, zweizeilig + grüner Balken">
    <p:spTree>
      <p:nvGrpSpPr>
        <p:cNvPr id="1" name=""/>
        <p:cNvGrpSpPr/>
        <p:nvPr/>
      </p:nvGrpSpPr>
      <p:grpSpPr>
        <a:xfrm>
          <a:off x="0" y="0"/>
          <a:ext cx="0" cy="0"/>
          <a:chOff x="0" y="0"/>
          <a:chExt cx="0" cy="0"/>
        </a:xfrm>
      </p:grpSpPr>
      <p:sp>
        <p:nvSpPr>
          <p:cNvPr id="2" name="Titel 17"/>
          <p:cNvSpPr txBox="1">
            <a:spLocks/>
          </p:cNvSpPr>
          <p:nvPr userDrawn="1"/>
        </p:nvSpPr>
        <p:spPr>
          <a:xfrm>
            <a:off x="468313" y="271463"/>
            <a:ext cx="8712000" cy="720000"/>
          </a:xfrm>
          <a:prstGeom prst="rect">
            <a:avLst/>
          </a:prstGeom>
          <a:solidFill>
            <a:srgbClr val="89BA17"/>
          </a:solidFill>
          <a:ln w="9525" cap="flat" cmpd="sng" algn="ctr">
            <a:noFill/>
            <a:prstDash val="solid"/>
          </a:ln>
          <a:effectLst/>
        </p:spPr>
        <p:style>
          <a:lnRef idx="1">
            <a:schemeClr val="accent1"/>
          </a:lnRef>
          <a:fillRef idx="3">
            <a:schemeClr val="accent1"/>
          </a:fillRef>
          <a:effectRef idx="2">
            <a:schemeClr val="accent1"/>
          </a:effectRef>
          <a:fontRef idx="minor">
            <a:schemeClr val="lt1"/>
          </a:fontRef>
        </p:style>
        <p:txBody>
          <a:bodyPr vert="horz" lIns="91440" tIns="36000" rIns="91440" bIns="72000" rtlCol="0" anchor="ctr" anchorCtr="0">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88900" algn="l" defTabSz="457200"/>
            <a:endParaRPr lang="de-DE" sz="1800" dirty="0">
              <a:solidFill>
                <a:prstClr val="white"/>
              </a:solidFill>
              <a:latin typeface="Arial"/>
              <a:cs typeface="Arial"/>
            </a:endParaRPr>
          </a:p>
        </p:txBody>
      </p:sp>
      <p:sp>
        <p:nvSpPr>
          <p:cNvPr id="3" name="Titel 1"/>
          <p:cNvSpPr>
            <a:spLocks noGrp="1"/>
          </p:cNvSpPr>
          <p:nvPr>
            <p:ph type="title" hasCustomPrompt="1"/>
          </p:nvPr>
        </p:nvSpPr>
        <p:spPr>
          <a:xfrm>
            <a:off x="468314" y="272904"/>
            <a:ext cx="8711999" cy="718559"/>
          </a:xfrm>
          <a:prstGeom prst="rect">
            <a:avLst/>
          </a:prstGeom>
        </p:spPr>
        <p:txBody>
          <a:bodyPr lIns="90000" tIns="72000" rIns="90000" bIns="46800" anchor="t" anchorCtr="0">
            <a:normAutofit/>
          </a:bodyPr>
          <a:lstStyle>
            <a:lvl1pPr marL="108000" algn="l">
              <a:defRPr sz="1800" u="none">
                <a:solidFill>
                  <a:schemeClr val="bg1"/>
                </a:solidFill>
                <a:latin typeface="Arial" panose="020B0604020202020204" pitchFamily="34" charset="0"/>
                <a:cs typeface="Arial" panose="020B0604020202020204" pitchFamily="34" charset="0"/>
              </a:defRPr>
            </a:lvl1pPr>
          </a:lstStyle>
          <a:p>
            <a:r>
              <a:rPr lang="de-DE" dirty="0"/>
              <a:t>Headline</a:t>
            </a:r>
            <a:br>
              <a:rPr lang="de-DE" dirty="0"/>
            </a:br>
            <a:r>
              <a:rPr lang="de-DE" dirty="0"/>
              <a:t>zweizeilig</a:t>
            </a:r>
          </a:p>
        </p:txBody>
      </p:sp>
      <p:sp>
        <p:nvSpPr>
          <p:cNvPr id="4" name="Inhaltsplatzhalter 2"/>
          <p:cNvSpPr>
            <a:spLocks noGrp="1"/>
          </p:cNvSpPr>
          <p:nvPr>
            <p:ph sz="quarter" idx="10"/>
          </p:nvPr>
        </p:nvSpPr>
        <p:spPr>
          <a:xfrm>
            <a:off x="468000" y="1569600"/>
            <a:ext cx="8229600" cy="4525200"/>
          </a:xfrm>
        </p:spPr>
        <p:txBody>
          <a:bodyPr>
            <a:normAutofit/>
          </a:bodyPr>
          <a:lstStyle>
            <a:lvl1pPr>
              <a:defRPr sz="1600" baseline="0">
                <a:latin typeface="Arial" charset="0"/>
              </a:defRPr>
            </a:lvl1pPr>
            <a:lvl2pPr>
              <a:defRPr sz="1600" baseline="0">
                <a:latin typeface="Arial" charset="0"/>
              </a:defRPr>
            </a:lvl2pPr>
            <a:lvl3pPr>
              <a:defRPr sz="1600" baseline="0">
                <a:latin typeface="Arial" charset="0"/>
              </a:defRPr>
            </a:lvl3pPr>
            <a:lvl4pPr>
              <a:defRPr sz="1600" baseline="0">
                <a:latin typeface="Arial" charset="0"/>
              </a:defRPr>
            </a:lvl4pPr>
            <a:lvl5pPr>
              <a:defRPr sz="1600" baseline="0">
                <a:latin typeface="Arial" charset="0"/>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5110487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3" name="Inhaltsplatzhalter 2"/>
          <p:cNvSpPr>
            <a:spLocks noGrp="1"/>
          </p:cNvSpPr>
          <p:nvPr>
            <p:ph sz="quarter" idx="10"/>
          </p:nvPr>
        </p:nvSpPr>
        <p:spPr>
          <a:xfrm>
            <a:off x="468000" y="1569600"/>
            <a:ext cx="8229600" cy="4525200"/>
          </a:xfrm>
          <a:prstGeom prst="rect">
            <a:avLst/>
          </a:prstGeom>
        </p:spPr>
        <p:txBody>
          <a:bodyPr>
            <a:normAutofit/>
          </a:bodyPr>
          <a:lstStyle>
            <a:lvl1pPr>
              <a:defRPr sz="1600" baseline="0">
                <a:latin typeface="Arial" charset="0"/>
              </a:defRPr>
            </a:lvl1pPr>
            <a:lvl2pPr>
              <a:defRPr sz="1600" baseline="0">
                <a:latin typeface="Arial" charset="0"/>
              </a:defRPr>
            </a:lvl2pPr>
            <a:lvl3pPr>
              <a:defRPr sz="1600" baseline="0">
                <a:latin typeface="Arial" charset="0"/>
              </a:defRPr>
            </a:lvl3pPr>
            <a:lvl4pPr>
              <a:defRPr sz="1600" baseline="0">
                <a:latin typeface="Arial" charset="0"/>
              </a:defRPr>
            </a:lvl4pPr>
            <a:lvl5pPr>
              <a:defRPr sz="1600" baseline="0">
                <a:latin typeface="Arial" charset="0"/>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Titel 1"/>
          <p:cNvSpPr>
            <a:spLocks noGrp="1"/>
          </p:cNvSpPr>
          <p:nvPr>
            <p:ph type="title"/>
          </p:nvPr>
        </p:nvSpPr>
        <p:spPr>
          <a:xfrm>
            <a:off x="468000" y="908720"/>
            <a:ext cx="8229600" cy="660880"/>
          </a:xfrm>
          <a:prstGeom prst="rect">
            <a:avLst/>
          </a:prstGeom>
        </p:spPr>
        <p:txBody>
          <a:bodyPr/>
          <a:lstStyle>
            <a:lvl1pPr>
              <a:defRPr sz="2400" baseline="0">
                <a:latin typeface="Arial" charset="0"/>
              </a:defRPr>
            </a:lvl1pPr>
          </a:lstStyle>
          <a:p>
            <a:r>
              <a:rPr lang="de-DE" dirty="0"/>
              <a:t>Mastertitelformat bearbeiten</a:t>
            </a:r>
          </a:p>
        </p:txBody>
      </p:sp>
    </p:spTree>
    <p:extLst>
      <p:ext uri="{BB962C8B-B14F-4D97-AF65-F5344CB8AC3E}">
        <p14:creationId xmlns:p14="http://schemas.microsoft.com/office/powerpoint/2010/main" val="612066665"/>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6" name="Titel 1"/>
          <p:cNvSpPr>
            <a:spLocks noGrp="1"/>
          </p:cNvSpPr>
          <p:nvPr>
            <p:ph type="title"/>
          </p:nvPr>
        </p:nvSpPr>
        <p:spPr>
          <a:xfrm>
            <a:off x="4870032" y="1484784"/>
            <a:ext cx="3816424" cy="1143000"/>
          </a:xfrm>
          <a:prstGeom prst="rect">
            <a:avLst/>
          </a:prstGeom>
        </p:spPr>
        <p:txBody>
          <a:bodyPr/>
          <a:lstStyle>
            <a:lvl1pPr>
              <a:defRPr sz="2800" b="1">
                <a:solidFill>
                  <a:schemeClr val="bg1"/>
                </a:solidFill>
              </a:defRPr>
            </a:lvl1pPr>
          </a:lstStyle>
          <a:p>
            <a:endParaRPr lang="de-DE" dirty="0"/>
          </a:p>
        </p:txBody>
      </p:sp>
    </p:spTree>
    <p:extLst>
      <p:ext uri="{BB962C8B-B14F-4D97-AF65-F5344CB8AC3E}">
        <p14:creationId xmlns:p14="http://schemas.microsoft.com/office/powerpoint/2010/main" val="2185156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1.png"/><Relationship Id="rId5" Type="http://schemas.openxmlformats.org/officeDocument/2006/relationships/image" Target="../media/image2.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theme" Target="../theme/theme3.xml"/><Relationship Id="rId1" Type="http://schemas.openxmlformats.org/officeDocument/2006/relationships/slideLayout" Target="../slideLayouts/slideLayout7.xml"/><Relationship Id="rId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68313" y="274638"/>
            <a:ext cx="8229600" cy="1143000"/>
          </a:xfrm>
          <a:prstGeom prst="rect">
            <a:avLst/>
          </a:prstGeom>
        </p:spPr>
        <p:txBody>
          <a:bodyPr vert="horz" lIns="91440" tIns="45720" rIns="91440" bIns="45720" rtlCol="0" anchor="ctr">
            <a:normAutofit/>
          </a:bodyPr>
          <a:lstStyle/>
          <a:p>
            <a:r>
              <a:rPr lang="de-DE" dirty="0"/>
              <a:t>Titelmasterformat durch Klicken bearbeiten</a:t>
            </a:r>
          </a:p>
        </p:txBody>
      </p:sp>
      <p:sp>
        <p:nvSpPr>
          <p:cNvPr id="3" name="Textplatzhalter 2"/>
          <p:cNvSpPr>
            <a:spLocks noGrp="1"/>
          </p:cNvSpPr>
          <p:nvPr>
            <p:ph type="body" idx="1"/>
          </p:nvPr>
        </p:nvSpPr>
        <p:spPr>
          <a:xfrm>
            <a:off x="468313" y="1568450"/>
            <a:ext cx="8229600" cy="4525963"/>
          </a:xfrm>
          <a:prstGeom prst="rect">
            <a:avLst/>
          </a:prstGeom>
        </p:spPr>
        <p:txBody>
          <a:bodyPr vert="horz" lIns="91440" tIns="45720" rIns="91440" bIns="45720" rtlCol="0">
            <a:normAutofit/>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7" name="Rechteck 6"/>
          <p:cNvSpPr/>
          <p:nvPr userDrawn="1"/>
        </p:nvSpPr>
        <p:spPr>
          <a:xfrm>
            <a:off x="7416316" y="6093296"/>
            <a:ext cx="1727684" cy="540060"/>
          </a:xfrm>
          <a:prstGeom prst="rect">
            <a:avLst/>
          </a:prstGeom>
          <a:solidFill>
            <a:srgbClr val="89BA17"/>
          </a:solidFill>
          <a:ln>
            <a:noFill/>
          </a:ln>
          <a:effectLst>
            <a:outerShdw blurRad="136525" dist="25400" dir="8520000" rotWithShape="0">
              <a:srgbClr val="000000">
                <a:alpha val="42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8" name="Bild 13" descr="BUW_Logo-weiss.png"/>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524328" y="6154700"/>
            <a:ext cx="1146086" cy="417590"/>
          </a:xfrm>
          <a:prstGeom prst="rect">
            <a:avLst/>
          </a:prstGeom>
        </p:spPr>
      </p:pic>
      <p:sp>
        <p:nvSpPr>
          <p:cNvPr id="12" name="Rechteck 11"/>
          <p:cNvSpPr/>
          <p:nvPr userDrawn="1"/>
        </p:nvSpPr>
        <p:spPr>
          <a:xfrm>
            <a:off x="468313" y="6092515"/>
            <a:ext cx="6840760" cy="540060"/>
          </a:xfrm>
          <a:prstGeom prst="rect">
            <a:avLst/>
          </a:prstGeom>
          <a:solidFill>
            <a:srgbClr val="FFFFFF">
              <a:alpha val="91000"/>
            </a:srgbClr>
          </a:solidFill>
          <a:ln>
            <a:noFill/>
          </a:ln>
          <a:effectLst>
            <a:outerShdw blurRad="95250" dist="50800" dir="8700000" algn="tl" rotWithShape="0">
              <a:prstClr val="black">
                <a:alpha val="34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solidFill>
                <a:prstClr val="white"/>
              </a:solidFill>
            </a:endParaRPr>
          </a:p>
        </p:txBody>
      </p:sp>
      <p:sp>
        <p:nvSpPr>
          <p:cNvPr id="11" name="Textfeld 10"/>
          <p:cNvSpPr txBox="1"/>
          <p:nvPr userDrawn="1"/>
        </p:nvSpPr>
        <p:spPr>
          <a:xfrm>
            <a:off x="584200" y="6154700"/>
            <a:ext cx="5355951" cy="430887"/>
          </a:xfrm>
          <a:prstGeom prst="rect">
            <a:avLst/>
          </a:prstGeom>
          <a:noFill/>
        </p:spPr>
        <p:txBody>
          <a:bodyPr wrap="square" rtlCol="0">
            <a:spAutoFit/>
          </a:bodyPr>
          <a:lstStyle/>
          <a:p>
            <a:r>
              <a:rPr lang="de-DE" sz="1100" b="1" dirty="0">
                <a:solidFill>
                  <a:schemeClr val="tx1">
                    <a:lumMod val="75000"/>
                    <a:lumOff val="25000"/>
                  </a:schemeClr>
                </a:solidFill>
                <a:latin typeface="Arial"/>
                <a:cs typeface="Arial"/>
              </a:rPr>
              <a:t>Kompetenz. Theorie und Praxis eines Schlüsselbegriffs der Schulbildung</a:t>
            </a:r>
          </a:p>
          <a:p>
            <a:r>
              <a:rPr lang="de-DE" sz="1100" dirty="0">
                <a:solidFill>
                  <a:schemeClr val="tx1">
                    <a:lumMod val="75000"/>
                    <a:lumOff val="25000"/>
                  </a:schemeClr>
                </a:solidFill>
                <a:latin typeface="Arial"/>
                <a:cs typeface="Arial"/>
              </a:rPr>
              <a:t>Thassilo Polcik | School </a:t>
            </a:r>
            <a:r>
              <a:rPr lang="de-DE" sz="1100" dirty="0" err="1">
                <a:solidFill>
                  <a:schemeClr val="tx1">
                    <a:lumMod val="75000"/>
                    <a:lumOff val="25000"/>
                  </a:schemeClr>
                </a:solidFill>
                <a:latin typeface="Arial"/>
                <a:cs typeface="Arial"/>
              </a:rPr>
              <a:t>of</a:t>
            </a:r>
            <a:r>
              <a:rPr lang="de-DE" sz="1100" dirty="0">
                <a:solidFill>
                  <a:schemeClr val="tx1">
                    <a:lumMod val="75000"/>
                    <a:lumOff val="25000"/>
                  </a:schemeClr>
                </a:solidFill>
                <a:latin typeface="Arial"/>
                <a:cs typeface="Arial"/>
              </a:rPr>
              <a:t> Education</a:t>
            </a:r>
          </a:p>
        </p:txBody>
      </p:sp>
      <p:sp>
        <p:nvSpPr>
          <p:cNvPr id="4" name="Fußzeilenplatzhalter 3"/>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Tree>
    <p:extLst>
      <p:ext uri="{BB962C8B-B14F-4D97-AF65-F5344CB8AC3E}">
        <p14:creationId xmlns:p14="http://schemas.microsoft.com/office/powerpoint/2010/main" val="2162976949"/>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xStyles>
    <p:titleStyle>
      <a:lvl1pPr algn="ctr" defTabSz="914400" rtl="0" eaLnBrk="1" latinLnBrk="0" hangingPunct="1">
        <a:spcBef>
          <a:spcPct val="0"/>
        </a:spcBef>
        <a:buNone/>
        <a:defRPr sz="4400" kern="1200" baseline="0">
          <a:solidFill>
            <a:schemeClr val="tx1"/>
          </a:solidFill>
          <a:latin typeface="Arial"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hteck 10"/>
          <p:cNvSpPr/>
          <p:nvPr/>
        </p:nvSpPr>
        <p:spPr>
          <a:xfrm>
            <a:off x="-12192" y="0"/>
            <a:ext cx="9156700" cy="6857999"/>
          </a:xfrm>
          <a:prstGeom prst="rect">
            <a:avLst/>
          </a:prstGeom>
          <a:gradFill flip="none" rotWithShape="1">
            <a:gsLst>
              <a:gs pos="0">
                <a:srgbClr val="818C98">
                  <a:alpha val="75000"/>
                </a:srgbClr>
              </a:gs>
              <a:gs pos="100000">
                <a:schemeClr val="bg1">
                  <a:lumMod val="95000"/>
                  <a:alpha val="73000"/>
                </a:schemeClr>
              </a:gs>
              <a:gs pos="51000">
                <a:schemeClr val="bg1"/>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endParaRPr lang="de-DE">
              <a:solidFill>
                <a:srgbClr val="FFFFFF"/>
              </a:solidFill>
              <a:ea typeface="ＭＳ Ｐゴシック" charset="-128"/>
              <a:cs typeface="ＭＳ Ｐゴシック" charset="-128"/>
            </a:endParaRPr>
          </a:p>
        </p:txBody>
      </p:sp>
      <p:sp>
        <p:nvSpPr>
          <p:cNvPr id="3" name="Textplatzhalter 2"/>
          <p:cNvSpPr>
            <a:spLocks noGrp="1"/>
          </p:cNvSpPr>
          <p:nvPr>
            <p:ph type="body" idx="1"/>
          </p:nvPr>
        </p:nvSpPr>
        <p:spPr>
          <a:xfrm>
            <a:off x="468313" y="1568450"/>
            <a:ext cx="8229600" cy="4525963"/>
          </a:xfrm>
          <a:prstGeom prst="rect">
            <a:avLst/>
          </a:prstGeom>
        </p:spPr>
        <p:txBody>
          <a:bodyPr vert="horz" lIns="91440" tIns="45720" rIns="91440" bIns="45720" rtlCol="0">
            <a:normAutofit/>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pic>
        <p:nvPicPr>
          <p:cNvPr id="13" name="Bild 11" descr="Logo_BUW-1.Weiss-01.png"/>
          <p:cNvPicPr>
            <a:picLocks noChangeAspect="1"/>
          </p:cNvPicPr>
          <p:nvPr/>
        </p:nvPicPr>
        <p:blipFill>
          <a:blip r:embed="rId5" cstate="email">
            <a:alphaModFix amt="30000"/>
            <a:extLst>
              <a:ext uri="{28A0092B-C50C-407E-A947-70E740481C1C}">
                <a14:useLocalDpi xmlns:a14="http://schemas.microsoft.com/office/drawing/2010/main"/>
              </a:ext>
            </a:extLst>
          </a:blip>
          <a:srcRect/>
          <a:stretch>
            <a:fillRect/>
          </a:stretch>
        </p:blipFill>
        <p:spPr bwMode="auto">
          <a:xfrm>
            <a:off x="6535656" y="944724"/>
            <a:ext cx="2606675" cy="4876800"/>
          </a:xfrm>
          <a:prstGeom prst="rect">
            <a:avLst/>
          </a:prstGeom>
          <a:noFill/>
          <a:ln w="9525">
            <a:noFill/>
            <a:miter lim="800000"/>
            <a:headEnd/>
            <a:tailEnd/>
          </a:ln>
        </p:spPr>
      </p:pic>
      <p:sp>
        <p:nvSpPr>
          <p:cNvPr id="7" name="Rechteck 6"/>
          <p:cNvSpPr/>
          <p:nvPr/>
        </p:nvSpPr>
        <p:spPr>
          <a:xfrm>
            <a:off x="7416316" y="6093296"/>
            <a:ext cx="1727684" cy="540060"/>
          </a:xfrm>
          <a:prstGeom prst="rect">
            <a:avLst/>
          </a:prstGeom>
          <a:solidFill>
            <a:srgbClr val="89BA17"/>
          </a:solidFill>
          <a:ln>
            <a:noFill/>
          </a:ln>
          <a:effectLst>
            <a:outerShdw blurRad="136525" dist="25400" dir="8520000" rotWithShape="0">
              <a:srgbClr val="000000">
                <a:alpha val="42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solidFill>
                <a:prstClr val="white"/>
              </a:solidFill>
            </a:endParaRPr>
          </a:p>
        </p:txBody>
      </p:sp>
      <p:pic>
        <p:nvPicPr>
          <p:cNvPr id="8" name="Bild 13" descr="BUW_Logo-weiss.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24328" y="6154700"/>
            <a:ext cx="1146086" cy="417590"/>
          </a:xfrm>
          <a:prstGeom prst="rect">
            <a:avLst/>
          </a:prstGeom>
        </p:spPr>
      </p:pic>
      <p:sp>
        <p:nvSpPr>
          <p:cNvPr id="10" name="Rechteck 9"/>
          <p:cNvSpPr/>
          <p:nvPr/>
        </p:nvSpPr>
        <p:spPr>
          <a:xfrm>
            <a:off x="468313" y="6093296"/>
            <a:ext cx="6840760" cy="540060"/>
          </a:xfrm>
          <a:prstGeom prst="rect">
            <a:avLst/>
          </a:prstGeom>
          <a:solidFill>
            <a:srgbClr val="FFFFFF">
              <a:alpha val="91000"/>
            </a:srgbClr>
          </a:solidFill>
          <a:ln>
            <a:noFill/>
          </a:ln>
          <a:effectLst>
            <a:outerShdw blurRad="95250" dist="50800" dir="8700000" algn="tl" rotWithShape="0">
              <a:prstClr val="black">
                <a:alpha val="34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solidFill>
                <a:prstClr val="white"/>
              </a:solidFill>
            </a:endParaRPr>
          </a:p>
        </p:txBody>
      </p:sp>
      <p:sp>
        <p:nvSpPr>
          <p:cNvPr id="14" name="Textfeld 13"/>
          <p:cNvSpPr txBox="1"/>
          <p:nvPr userDrawn="1"/>
        </p:nvSpPr>
        <p:spPr>
          <a:xfrm>
            <a:off x="584200" y="6154700"/>
            <a:ext cx="5355951" cy="430887"/>
          </a:xfrm>
          <a:prstGeom prst="rect">
            <a:avLst/>
          </a:prstGeom>
          <a:noFill/>
        </p:spPr>
        <p:txBody>
          <a:bodyPr wrap="square" rtlCol="0">
            <a:spAutoFit/>
          </a:bodyPr>
          <a:lstStyle/>
          <a:p>
            <a:r>
              <a:rPr lang="de-DE" sz="1100" b="1" dirty="0">
                <a:solidFill>
                  <a:schemeClr val="tx1">
                    <a:lumMod val="75000"/>
                    <a:lumOff val="25000"/>
                  </a:schemeClr>
                </a:solidFill>
                <a:latin typeface="Arial"/>
                <a:cs typeface="Arial"/>
              </a:rPr>
              <a:t>Fachunterricht und Schulbuchanalyse am Beispiel von Kants </a:t>
            </a:r>
            <a:r>
              <a:rPr lang="de-DE" sz="1100" b="1" i="1" dirty="0">
                <a:solidFill>
                  <a:schemeClr val="tx1">
                    <a:lumMod val="75000"/>
                    <a:lumOff val="25000"/>
                  </a:schemeClr>
                </a:solidFill>
                <a:latin typeface="Arial"/>
                <a:cs typeface="Arial"/>
              </a:rPr>
              <a:t>Grundlegung</a:t>
            </a:r>
            <a:r>
              <a:rPr lang="de-DE" sz="1100" b="1" dirty="0">
                <a:solidFill>
                  <a:schemeClr val="tx1">
                    <a:lumMod val="75000"/>
                    <a:lumOff val="25000"/>
                  </a:schemeClr>
                </a:solidFill>
                <a:latin typeface="Arial"/>
                <a:cs typeface="Arial"/>
              </a:rPr>
              <a:t> </a:t>
            </a:r>
            <a:r>
              <a:rPr lang="de-DE" sz="1100" dirty="0">
                <a:solidFill>
                  <a:schemeClr val="tx1">
                    <a:lumMod val="75000"/>
                    <a:lumOff val="25000"/>
                  </a:schemeClr>
                </a:solidFill>
                <a:latin typeface="Arial"/>
                <a:cs typeface="Arial"/>
              </a:rPr>
              <a:t>Thassilo Polcik | School </a:t>
            </a:r>
            <a:r>
              <a:rPr lang="de-DE" sz="1100" dirty="0" err="1">
                <a:solidFill>
                  <a:schemeClr val="tx1">
                    <a:lumMod val="75000"/>
                    <a:lumOff val="25000"/>
                  </a:schemeClr>
                </a:solidFill>
                <a:latin typeface="Arial"/>
                <a:cs typeface="Arial"/>
              </a:rPr>
              <a:t>of</a:t>
            </a:r>
            <a:r>
              <a:rPr lang="de-DE" sz="1100" dirty="0">
                <a:solidFill>
                  <a:schemeClr val="tx1">
                    <a:lumMod val="75000"/>
                    <a:lumOff val="25000"/>
                  </a:schemeClr>
                </a:solidFill>
                <a:latin typeface="Arial"/>
                <a:cs typeface="Arial"/>
              </a:rPr>
              <a:t> Education</a:t>
            </a:r>
          </a:p>
        </p:txBody>
      </p:sp>
      <p:sp>
        <p:nvSpPr>
          <p:cNvPr id="12" name="Titelplatzhalter 1"/>
          <p:cNvSpPr>
            <a:spLocks noGrp="1"/>
          </p:cNvSpPr>
          <p:nvPr>
            <p:ph type="title"/>
          </p:nvPr>
        </p:nvSpPr>
        <p:spPr>
          <a:xfrm>
            <a:off x="468313" y="274638"/>
            <a:ext cx="8229600" cy="1143000"/>
          </a:xfrm>
          <a:prstGeom prst="rect">
            <a:avLst/>
          </a:prstGeom>
        </p:spPr>
        <p:txBody>
          <a:bodyPr vert="horz" lIns="91440" tIns="45720" rIns="91440" bIns="45720" rtlCol="0" anchor="ctr">
            <a:normAutofit/>
          </a:bodyPr>
          <a:lstStyle/>
          <a:p>
            <a:r>
              <a:rPr lang="de-DE" dirty="0"/>
              <a:t>Titelmasterformat durch Klicken bearbeiten</a:t>
            </a:r>
          </a:p>
        </p:txBody>
      </p:sp>
    </p:spTree>
    <p:extLst>
      <p:ext uri="{BB962C8B-B14F-4D97-AF65-F5344CB8AC3E}">
        <p14:creationId xmlns:p14="http://schemas.microsoft.com/office/powerpoint/2010/main" val="134588184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1027" name="Gerade Verbindung 12"/>
          <p:cNvCxnSpPr>
            <a:cxnSpLocks noChangeShapeType="1"/>
          </p:cNvCxnSpPr>
          <p:nvPr userDrawn="1"/>
        </p:nvCxnSpPr>
        <p:spPr bwMode="auto">
          <a:xfrm>
            <a:off x="-6350" y="755650"/>
            <a:ext cx="9163050" cy="1588"/>
          </a:xfrm>
          <a:prstGeom prst="line">
            <a:avLst/>
          </a:prstGeom>
          <a:noFill/>
          <a:ln w="25400">
            <a:solidFill>
              <a:srgbClr val="89BA17"/>
            </a:solidFill>
            <a:round/>
            <a:headEnd/>
            <a:tailEnd/>
          </a:ln>
          <a:extLst>
            <a:ext uri="{909E8E84-426E-40dd-AFC4-6F175D3DCCD1}">
              <a14:hiddenFill xmlns:a14="http://schemas.microsoft.com/office/drawing/2010/main" xmlns="">
                <a:noFill/>
              </a14:hiddenFill>
            </a:ext>
          </a:extLst>
        </p:spPr>
      </p:cxnSp>
      <p:sp>
        <p:nvSpPr>
          <p:cNvPr id="100363" name="Text Box 11"/>
          <p:cNvSpPr txBox="1">
            <a:spLocks noChangeArrowheads="1"/>
          </p:cNvSpPr>
          <p:nvPr/>
        </p:nvSpPr>
        <p:spPr bwMode="auto">
          <a:xfrm>
            <a:off x="3644652" y="486197"/>
            <a:ext cx="762000" cy="138113"/>
          </a:xfrm>
          <a:prstGeom prst="rect">
            <a:avLst/>
          </a:prstGeom>
          <a:noFill/>
          <a:ln w="9525">
            <a:noFill/>
            <a:miter lim="800000"/>
            <a:headEnd/>
            <a:tailEnd/>
          </a:ln>
          <a:effectLst/>
        </p:spPr>
        <p:txBody>
          <a:bodyPr lIns="0" tIns="0" rIns="0" bIns="0">
            <a:spAutoFit/>
          </a:bodyPr>
          <a:lstStyle>
            <a:lvl1pPr defTabSz="817563" eaLnBrk="0" hangingPunct="0">
              <a:defRPr sz="6000">
                <a:solidFill>
                  <a:schemeClr val="tx1"/>
                </a:solidFill>
                <a:latin typeface="Times" charset="0"/>
                <a:ea typeface="ＭＳ Ｐゴシック" charset="0"/>
                <a:cs typeface="ＭＳ Ｐゴシック" charset="0"/>
              </a:defRPr>
            </a:lvl1pPr>
            <a:lvl2pPr marL="37931725" indent="-37474525" defTabSz="817563" eaLnBrk="0" hangingPunct="0">
              <a:defRPr sz="6000">
                <a:solidFill>
                  <a:schemeClr val="tx1"/>
                </a:solidFill>
                <a:latin typeface="Times" charset="0"/>
                <a:ea typeface="ＭＳ Ｐゴシック" charset="0"/>
              </a:defRPr>
            </a:lvl2pPr>
            <a:lvl3pPr eaLnBrk="0" hangingPunct="0">
              <a:defRPr sz="6000">
                <a:solidFill>
                  <a:schemeClr val="tx1"/>
                </a:solidFill>
                <a:latin typeface="Times" charset="0"/>
                <a:ea typeface="ＭＳ Ｐゴシック" charset="0"/>
              </a:defRPr>
            </a:lvl3pPr>
            <a:lvl4pPr eaLnBrk="0" hangingPunct="0">
              <a:defRPr sz="6000">
                <a:solidFill>
                  <a:schemeClr val="tx1"/>
                </a:solidFill>
                <a:latin typeface="Times" charset="0"/>
                <a:ea typeface="ＭＳ Ｐゴシック" charset="0"/>
              </a:defRPr>
            </a:lvl4pPr>
            <a:lvl5pPr eaLnBrk="0" hangingPunct="0">
              <a:defRPr sz="6000">
                <a:solidFill>
                  <a:schemeClr val="tx1"/>
                </a:solidFill>
                <a:latin typeface="Times" charset="0"/>
                <a:ea typeface="ＭＳ Ｐゴシック" charset="0"/>
              </a:defRPr>
            </a:lvl5pPr>
            <a:lvl6pPr marL="457200" eaLnBrk="0" fontAlgn="base" hangingPunct="0">
              <a:spcBef>
                <a:spcPct val="0"/>
              </a:spcBef>
              <a:spcAft>
                <a:spcPct val="0"/>
              </a:spcAft>
              <a:defRPr sz="6000">
                <a:solidFill>
                  <a:schemeClr val="tx1"/>
                </a:solidFill>
                <a:latin typeface="Times" charset="0"/>
                <a:ea typeface="ＭＳ Ｐゴシック" charset="0"/>
              </a:defRPr>
            </a:lvl6pPr>
            <a:lvl7pPr marL="914400" eaLnBrk="0" fontAlgn="base" hangingPunct="0">
              <a:spcBef>
                <a:spcPct val="0"/>
              </a:spcBef>
              <a:spcAft>
                <a:spcPct val="0"/>
              </a:spcAft>
              <a:defRPr sz="6000">
                <a:solidFill>
                  <a:schemeClr val="tx1"/>
                </a:solidFill>
                <a:latin typeface="Times" charset="0"/>
                <a:ea typeface="ＭＳ Ｐゴシック" charset="0"/>
              </a:defRPr>
            </a:lvl7pPr>
            <a:lvl8pPr marL="1371600" eaLnBrk="0" fontAlgn="base" hangingPunct="0">
              <a:spcBef>
                <a:spcPct val="0"/>
              </a:spcBef>
              <a:spcAft>
                <a:spcPct val="0"/>
              </a:spcAft>
              <a:defRPr sz="6000">
                <a:solidFill>
                  <a:schemeClr val="tx1"/>
                </a:solidFill>
                <a:latin typeface="Times" charset="0"/>
                <a:ea typeface="ＭＳ Ｐゴシック" charset="0"/>
              </a:defRPr>
            </a:lvl8pPr>
            <a:lvl9pPr marL="1828800" eaLnBrk="0" fontAlgn="base" hangingPunct="0">
              <a:spcBef>
                <a:spcPct val="0"/>
              </a:spcBef>
              <a:spcAft>
                <a:spcPct val="0"/>
              </a:spcAft>
              <a:defRPr sz="6000">
                <a:solidFill>
                  <a:schemeClr val="tx1"/>
                </a:solidFill>
                <a:latin typeface="Times" charset="0"/>
                <a:ea typeface="ＭＳ Ｐゴシック" charset="0"/>
              </a:defRPr>
            </a:lvl9pPr>
          </a:lstStyle>
          <a:p>
            <a:pPr algn="r"/>
            <a:fld id="{1A85F193-EBA8-BD46-9CCC-E5C7B97770D7}" type="slidenum">
              <a:rPr lang="de-DE" sz="900" smtClean="0">
                <a:solidFill>
                  <a:srgbClr val="000000"/>
                </a:solidFill>
                <a:latin typeface="Arial" charset="0"/>
                <a:cs typeface="Univers 55" charset="0"/>
              </a:rPr>
              <a:pPr algn="r"/>
              <a:t>‹Nr.›</a:t>
            </a:fld>
            <a:r>
              <a:rPr lang="de-DE" sz="900" dirty="0">
                <a:solidFill>
                  <a:srgbClr val="000000"/>
                </a:solidFill>
                <a:latin typeface="Arial" charset="0"/>
                <a:cs typeface="Univers 55" charset="0"/>
              </a:rPr>
              <a:t> von 20</a:t>
            </a:r>
          </a:p>
        </p:txBody>
      </p:sp>
      <p:sp>
        <p:nvSpPr>
          <p:cNvPr id="100365" name="Text Box 13"/>
          <p:cNvSpPr txBox="1">
            <a:spLocks noChangeArrowheads="1"/>
          </p:cNvSpPr>
          <p:nvPr/>
        </p:nvSpPr>
        <p:spPr bwMode="auto">
          <a:xfrm>
            <a:off x="231775" y="179388"/>
            <a:ext cx="3509962" cy="446087"/>
          </a:xfrm>
          <a:prstGeom prst="rect">
            <a:avLst/>
          </a:prstGeom>
          <a:noFill/>
          <a:ln w="9525">
            <a:noFill/>
            <a:miter lim="800000"/>
            <a:headEnd/>
            <a:tailEnd/>
          </a:ln>
          <a:effectLst/>
        </p:spPr>
        <p:txBody>
          <a:bodyPr lIns="0" tIns="0" rIns="0" bIns="0">
            <a:spAutoFit/>
          </a:bodyPr>
          <a:lstStyle>
            <a:lvl1pPr eaLnBrk="0" hangingPunct="0">
              <a:defRPr sz="6000">
                <a:solidFill>
                  <a:schemeClr val="tx1"/>
                </a:solidFill>
                <a:latin typeface="Times" charset="0"/>
                <a:ea typeface="ＭＳ Ｐゴシック" charset="0"/>
                <a:cs typeface="ＭＳ Ｐゴシック" charset="0"/>
              </a:defRPr>
            </a:lvl1pPr>
            <a:lvl2pPr marL="37931725" indent="-37474525" eaLnBrk="0" hangingPunct="0">
              <a:defRPr sz="6000">
                <a:solidFill>
                  <a:schemeClr val="tx1"/>
                </a:solidFill>
                <a:latin typeface="Times" charset="0"/>
                <a:ea typeface="ＭＳ Ｐゴシック" charset="0"/>
              </a:defRPr>
            </a:lvl2pPr>
            <a:lvl3pPr eaLnBrk="0" hangingPunct="0">
              <a:defRPr sz="6000">
                <a:solidFill>
                  <a:schemeClr val="tx1"/>
                </a:solidFill>
                <a:latin typeface="Times" charset="0"/>
                <a:ea typeface="ＭＳ Ｐゴシック" charset="0"/>
              </a:defRPr>
            </a:lvl3pPr>
            <a:lvl4pPr eaLnBrk="0" hangingPunct="0">
              <a:defRPr sz="6000">
                <a:solidFill>
                  <a:schemeClr val="tx1"/>
                </a:solidFill>
                <a:latin typeface="Times" charset="0"/>
                <a:ea typeface="ＭＳ Ｐゴシック" charset="0"/>
              </a:defRPr>
            </a:lvl4pPr>
            <a:lvl5pPr eaLnBrk="0" hangingPunct="0">
              <a:defRPr sz="6000">
                <a:solidFill>
                  <a:schemeClr val="tx1"/>
                </a:solidFill>
                <a:latin typeface="Times" charset="0"/>
                <a:ea typeface="ＭＳ Ｐゴシック" charset="0"/>
              </a:defRPr>
            </a:lvl5pPr>
            <a:lvl6pPr marL="457200" eaLnBrk="0" fontAlgn="base" hangingPunct="0">
              <a:spcBef>
                <a:spcPct val="0"/>
              </a:spcBef>
              <a:spcAft>
                <a:spcPct val="0"/>
              </a:spcAft>
              <a:defRPr sz="6000">
                <a:solidFill>
                  <a:schemeClr val="tx1"/>
                </a:solidFill>
                <a:latin typeface="Times" charset="0"/>
                <a:ea typeface="ＭＳ Ｐゴシック" charset="0"/>
              </a:defRPr>
            </a:lvl6pPr>
            <a:lvl7pPr marL="914400" eaLnBrk="0" fontAlgn="base" hangingPunct="0">
              <a:spcBef>
                <a:spcPct val="0"/>
              </a:spcBef>
              <a:spcAft>
                <a:spcPct val="0"/>
              </a:spcAft>
              <a:defRPr sz="6000">
                <a:solidFill>
                  <a:schemeClr val="tx1"/>
                </a:solidFill>
                <a:latin typeface="Times" charset="0"/>
                <a:ea typeface="ＭＳ Ｐゴシック" charset="0"/>
              </a:defRPr>
            </a:lvl7pPr>
            <a:lvl8pPr marL="1371600" eaLnBrk="0" fontAlgn="base" hangingPunct="0">
              <a:spcBef>
                <a:spcPct val="0"/>
              </a:spcBef>
              <a:spcAft>
                <a:spcPct val="0"/>
              </a:spcAft>
              <a:defRPr sz="6000">
                <a:solidFill>
                  <a:schemeClr val="tx1"/>
                </a:solidFill>
                <a:latin typeface="Times" charset="0"/>
                <a:ea typeface="ＭＳ Ｐゴシック" charset="0"/>
              </a:defRPr>
            </a:lvl8pPr>
            <a:lvl9pPr marL="1828800" eaLnBrk="0" fontAlgn="base" hangingPunct="0">
              <a:spcBef>
                <a:spcPct val="0"/>
              </a:spcBef>
              <a:spcAft>
                <a:spcPct val="0"/>
              </a:spcAft>
              <a:defRPr sz="6000">
                <a:solidFill>
                  <a:schemeClr val="tx1"/>
                </a:solidFill>
                <a:latin typeface="Times" charset="0"/>
                <a:ea typeface="ＭＳ Ｐゴシック" charset="0"/>
              </a:defRPr>
            </a:lvl9pPr>
          </a:lstStyle>
          <a:p>
            <a:r>
              <a:rPr lang="de-DE" sz="1100" b="1" dirty="0">
                <a:solidFill>
                  <a:srgbClr val="000000"/>
                </a:solidFill>
                <a:latin typeface="Arial" charset="0"/>
                <a:cs typeface="Univers 65 Bold" charset="0"/>
              </a:rPr>
              <a:t>PROF. DR. MAXIMILIAN MUSTERMANN</a:t>
            </a:r>
          </a:p>
          <a:p>
            <a:r>
              <a:rPr lang="de-DE" sz="900" dirty="0">
                <a:solidFill>
                  <a:srgbClr val="000000"/>
                </a:solidFill>
                <a:latin typeface="Arial" charset="0"/>
                <a:cs typeface="Univers 55" charset="0"/>
              </a:rPr>
              <a:t>BEISPIELVORLESUNG ZUM THEMA </a:t>
            </a:r>
          </a:p>
          <a:p>
            <a:r>
              <a:rPr lang="de-DE" sz="900" dirty="0">
                <a:solidFill>
                  <a:srgbClr val="000000"/>
                </a:solidFill>
                <a:latin typeface="Arial" charset="0"/>
                <a:cs typeface="Univers 55" charset="0"/>
              </a:rPr>
              <a:t>„MUSTERÜBERSCHRIFTEN FÜR POWERPOINTFOLIEN“</a:t>
            </a:r>
          </a:p>
        </p:txBody>
      </p:sp>
      <p:pic>
        <p:nvPicPr>
          <p:cNvPr id="1032" name="Bild 17" descr="beispiellogo.ep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152400"/>
            <a:ext cx="1284288" cy="60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Rechteck 1"/>
          <p:cNvSpPr/>
          <p:nvPr userDrawn="1"/>
        </p:nvSpPr>
        <p:spPr bwMode="auto">
          <a:xfrm>
            <a:off x="0" y="0"/>
            <a:ext cx="9144000" cy="6858000"/>
          </a:xfrm>
          <a:prstGeom prst="rect">
            <a:avLst/>
          </a:prstGeom>
          <a:noFill/>
          <a:ln w="19050"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6000" b="0" i="0" u="none" strike="noStrike" cap="none" normalizeH="0" baseline="0">
              <a:ln>
                <a:noFill/>
              </a:ln>
              <a:solidFill>
                <a:schemeClr val="tx1"/>
              </a:solidFill>
              <a:effectLst/>
              <a:latin typeface="Times" pitchFamily="67" charset="0"/>
            </a:endParaRPr>
          </a:p>
        </p:txBody>
      </p:sp>
      <p:sp>
        <p:nvSpPr>
          <p:cNvPr id="9" name="Rechteck 8"/>
          <p:cNvSpPr/>
          <p:nvPr userDrawn="1"/>
        </p:nvSpPr>
        <p:spPr>
          <a:xfrm>
            <a:off x="7416800" y="100984"/>
            <a:ext cx="1727200" cy="541337"/>
          </a:xfrm>
          <a:prstGeom prst="rect">
            <a:avLst/>
          </a:prstGeom>
          <a:solidFill>
            <a:srgbClr val="89BA17"/>
          </a:solidFill>
          <a:ln>
            <a:noFill/>
          </a:ln>
          <a:effectLst>
            <a:outerShdw blurRad="136525" dist="25400" dir="8520000" rotWithShape="0">
              <a:srgbClr val="000000">
                <a:alpha val="42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a:p>
        </p:txBody>
      </p:sp>
      <p:pic>
        <p:nvPicPr>
          <p:cNvPr id="10" name="Bild 12" descr="BUW_Logo-weiss.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524750" y="162896"/>
            <a:ext cx="1146175" cy="4175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630112756"/>
      </p:ext>
    </p:extLst>
  </p:cSld>
  <p:clrMap bg1="lt1" tx1="dk1" bg2="lt2" tx2="dk2" accent1="accent1" accent2="accent2" accent3="accent3" accent4="accent4" accent5="accent5" accent6="accent6" hlink="hlink" folHlink="folHlink"/>
  <p:sldLayoutIdLst>
    <p:sldLayoutId id="2147483678" r:id="rId1"/>
  </p:sldLayoutIdLst>
  <p:transition/>
  <p:txStyles>
    <p:titleStyle>
      <a:lvl1pPr algn="l" defTabSz="817563" rtl="0" eaLnBrk="1" fontAlgn="base" hangingPunct="1">
        <a:spcBef>
          <a:spcPct val="0"/>
        </a:spcBef>
        <a:spcAft>
          <a:spcPct val="0"/>
        </a:spcAft>
        <a:defRPr sz="2200">
          <a:solidFill>
            <a:srgbClr val="333333"/>
          </a:solidFill>
          <a:latin typeface="+mj-lt"/>
          <a:ea typeface="ＭＳ Ｐゴシック" pitchFamily="68" charset="-128"/>
          <a:cs typeface="ＭＳ Ｐゴシック" pitchFamily="68" charset="-128"/>
        </a:defRPr>
      </a:lvl1pPr>
      <a:lvl2pPr algn="l" defTabSz="817563" rtl="0" eaLnBrk="1" fontAlgn="base" hangingPunct="1">
        <a:spcBef>
          <a:spcPct val="0"/>
        </a:spcBef>
        <a:spcAft>
          <a:spcPct val="0"/>
        </a:spcAft>
        <a:defRPr sz="2200">
          <a:solidFill>
            <a:srgbClr val="333333"/>
          </a:solidFill>
          <a:latin typeface="Arial" pitchFamily="67" charset="0"/>
          <a:ea typeface="ＭＳ Ｐゴシック" pitchFamily="68" charset="-128"/>
          <a:cs typeface="ＭＳ Ｐゴシック" pitchFamily="68" charset="-128"/>
        </a:defRPr>
      </a:lvl2pPr>
      <a:lvl3pPr algn="l" defTabSz="817563" rtl="0" eaLnBrk="1" fontAlgn="base" hangingPunct="1">
        <a:spcBef>
          <a:spcPct val="0"/>
        </a:spcBef>
        <a:spcAft>
          <a:spcPct val="0"/>
        </a:spcAft>
        <a:defRPr sz="2200">
          <a:solidFill>
            <a:srgbClr val="333333"/>
          </a:solidFill>
          <a:latin typeface="Arial" pitchFamily="67" charset="0"/>
          <a:ea typeface="ＭＳ Ｐゴシック" pitchFamily="68" charset="-128"/>
          <a:cs typeface="ＭＳ Ｐゴシック" pitchFamily="68" charset="-128"/>
        </a:defRPr>
      </a:lvl3pPr>
      <a:lvl4pPr algn="l" defTabSz="817563" rtl="0" eaLnBrk="1" fontAlgn="base" hangingPunct="1">
        <a:spcBef>
          <a:spcPct val="0"/>
        </a:spcBef>
        <a:spcAft>
          <a:spcPct val="0"/>
        </a:spcAft>
        <a:defRPr sz="2200">
          <a:solidFill>
            <a:srgbClr val="333333"/>
          </a:solidFill>
          <a:latin typeface="Arial" pitchFamily="67" charset="0"/>
          <a:ea typeface="ＭＳ Ｐゴシック" pitchFamily="68" charset="-128"/>
          <a:cs typeface="ＭＳ Ｐゴシック" pitchFamily="68" charset="-128"/>
        </a:defRPr>
      </a:lvl4pPr>
      <a:lvl5pPr algn="l" defTabSz="817563" rtl="0" eaLnBrk="1" fontAlgn="base" hangingPunct="1">
        <a:spcBef>
          <a:spcPct val="0"/>
        </a:spcBef>
        <a:spcAft>
          <a:spcPct val="0"/>
        </a:spcAft>
        <a:defRPr sz="2200">
          <a:solidFill>
            <a:srgbClr val="333333"/>
          </a:solidFill>
          <a:latin typeface="Arial" pitchFamily="67" charset="0"/>
          <a:ea typeface="ＭＳ Ｐゴシック" pitchFamily="68" charset="-128"/>
          <a:cs typeface="ＭＳ Ｐゴシック" pitchFamily="68" charset="-128"/>
        </a:defRPr>
      </a:lvl5pPr>
      <a:lvl6pPr marL="457200" algn="l" defTabSz="817563" rtl="0" eaLnBrk="1" fontAlgn="base" hangingPunct="1">
        <a:spcBef>
          <a:spcPct val="0"/>
        </a:spcBef>
        <a:spcAft>
          <a:spcPct val="0"/>
        </a:spcAft>
        <a:defRPr sz="2200">
          <a:solidFill>
            <a:srgbClr val="333333"/>
          </a:solidFill>
          <a:latin typeface="Arial" pitchFamily="67" charset="0"/>
        </a:defRPr>
      </a:lvl6pPr>
      <a:lvl7pPr marL="914400" algn="l" defTabSz="817563" rtl="0" eaLnBrk="1" fontAlgn="base" hangingPunct="1">
        <a:spcBef>
          <a:spcPct val="0"/>
        </a:spcBef>
        <a:spcAft>
          <a:spcPct val="0"/>
        </a:spcAft>
        <a:defRPr sz="2200">
          <a:solidFill>
            <a:srgbClr val="333333"/>
          </a:solidFill>
          <a:latin typeface="Arial" pitchFamily="67" charset="0"/>
        </a:defRPr>
      </a:lvl7pPr>
      <a:lvl8pPr marL="1371600" algn="l" defTabSz="817563" rtl="0" eaLnBrk="1" fontAlgn="base" hangingPunct="1">
        <a:spcBef>
          <a:spcPct val="0"/>
        </a:spcBef>
        <a:spcAft>
          <a:spcPct val="0"/>
        </a:spcAft>
        <a:defRPr sz="2200">
          <a:solidFill>
            <a:srgbClr val="333333"/>
          </a:solidFill>
          <a:latin typeface="Arial" pitchFamily="67" charset="0"/>
        </a:defRPr>
      </a:lvl8pPr>
      <a:lvl9pPr marL="1828800" algn="l" defTabSz="817563" rtl="0" eaLnBrk="1" fontAlgn="base" hangingPunct="1">
        <a:spcBef>
          <a:spcPct val="0"/>
        </a:spcBef>
        <a:spcAft>
          <a:spcPct val="0"/>
        </a:spcAft>
        <a:defRPr sz="2200">
          <a:solidFill>
            <a:srgbClr val="333333"/>
          </a:solidFill>
          <a:latin typeface="Arial" pitchFamily="67" charset="0"/>
        </a:defRPr>
      </a:lvl9pPr>
    </p:titleStyle>
    <p:bodyStyle>
      <a:lvl1pPr marL="255588" indent="-255588" algn="l" defTabSz="817563" rtl="0" eaLnBrk="1" fontAlgn="base" hangingPunct="1">
        <a:spcBef>
          <a:spcPct val="20000"/>
        </a:spcBef>
        <a:spcAft>
          <a:spcPct val="0"/>
        </a:spcAft>
        <a:buClr>
          <a:srgbClr val="333333"/>
        </a:buClr>
        <a:buSzPct val="65000"/>
        <a:buFont typeface="Wingdings" charset="0"/>
        <a:buChar char="n"/>
        <a:defRPr sz="1600">
          <a:solidFill>
            <a:schemeClr val="tx1"/>
          </a:solidFill>
          <a:latin typeface="+mn-lt"/>
          <a:ea typeface="ＭＳ Ｐゴシック" pitchFamily="68" charset="-128"/>
          <a:cs typeface="ＭＳ Ｐゴシック" pitchFamily="68" charset="-128"/>
        </a:defRPr>
      </a:lvl1pPr>
      <a:lvl2pPr marL="588963" indent="-163513" algn="l" defTabSz="817563" rtl="0" eaLnBrk="1" fontAlgn="base" hangingPunct="1">
        <a:lnSpc>
          <a:spcPct val="125000"/>
        </a:lnSpc>
        <a:spcBef>
          <a:spcPct val="20000"/>
        </a:spcBef>
        <a:spcAft>
          <a:spcPct val="0"/>
        </a:spcAft>
        <a:buClr>
          <a:schemeClr val="tx1"/>
        </a:buClr>
        <a:buChar char="–"/>
        <a:defRPr sz="1200">
          <a:solidFill>
            <a:schemeClr val="tx1"/>
          </a:solidFill>
          <a:latin typeface="+mn-lt"/>
          <a:ea typeface="ＭＳ Ｐゴシック" pitchFamily="67" charset="-128"/>
        </a:defRPr>
      </a:lvl2pPr>
      <a:lvl3pPr marL="939800" indent="-180975" algn="l" defTabSz="817563" rtl="0" eaLnBrk="1" fontAlgn="base" hangingPunct="1">
        <a:lnSpc>
          <a:spcPct val="125000"/>
        </a:lnSpc>
        <a:spcBef>
          <a:spcPct val="20000"/>
        </a:spcBef>
        <a:spcAft>
          <a:spcPct val="0"/>
        </a:spcAft>
        <a:buClr>
          <a:schemeClr val="tx1"/>
        </a:buClr>
        <a:defRPr sz="1200">
          <a:solidFill>
            <a:schemeClr val="tx1"/>
          </a:solidFill>
          <a:latin typeface="+mn-lt"/>
          <a:ea typeface="ＭＳ Ｐゴシック" pitchFamily="67" charset="-128"/>
        </a:defRPr>
      </a:lvl3pPr>
      <a:lvl4pPr marL="1274763" indent="-165100" algn="l" defTabSz="817563" rtl="0" eaLnBrk="1" fontAlgn="base" hangingPunct="1">
        <a:lnSpc>
          <a:spcPct val="125000"/>
        </a:lnSpc>
        <a:spcBef>
          <a:spcPct val="20000"/>
        </a:spcBef>
        <a:spcAft>
          <a:spcPct val="0"/>
        </a:spcAft>
        <a:buClr>
          <a:schemeClr val="tx1"/>
        </a:buClr>
        <a:defRPr sz="1000">
          <a:solidFill>
            <a:schemeClr val="tx1"/>
          </a:solidFill>
          <a:latin typeface="Verdana" pitchFamily="67" charset="0"/>
          <a:ea typeface="ＭＳ Ｐゴシック" pitchFamily="67" charset="-128"/>
        </a:defRPr>
      </a:lvl4pPr>
      <a:lvl5pPr marL="1903413" indent="-203200" algn="l" defTabSz="817563" rtl="0" eaLnBrk="1" fontAlgn="base" hangingPunct="1">
        <a:spcBef>
          <a:spcPct val="20000"/>
        </a:spcBef>
        <a:spcAft>
          <a:spcPct val="0"/>
        </a:spcAft>
        <a:buClr>
          <a:schemeClr val="bg2"/>
        </a:buClr>
        <a:buChar char="–"/>
        <a:defRPr sz="1100">
          <a:solidFill>
            <a:schemeClr val="bg2"/>
          </a:solidFill>
          <a:latin typeface="Verdana" pitchFamily="67" charset="0"/>
          <a:ea typeface="ＭＳ Ｐゴシック" pitchFamily="67" charset="-128"/>
        </a:defRPr>
      </a:lvl5pPr>
      <a:lvl6pPr marL="2360613" indent="-203200" algn="l" defTabSz="817563" rtl="0" eaLnBrk="1" fontAlgn="base" hangingPunct="1">
        <a:spcBef>
          <a:spcPct val="20000"/>
        </a:spcBef>
        <a:spcAft>
          <a:spcPct val="0"/>
        </a:spcAft>
        <a:buClr>
          <a:schemeClr val="bg2"/>
        </a:buClr>
        <a:buChar char="–"/>
        <a:defRPr sz="1100">
          <a:solidFill>
            <a:schemeClr val="bg2"/>
          </a:solidFill>
          <a:latin typeface="Verdana" pitchFamily="67" charset="0"/>
          <a:ea typeface="ＭＳ Ｐゴシック" pitchFamily="67" charset="-128"/>
        </a:defRPr>
      </a:lvl6pPr>
      <a:lvl7pPr marL="2817813" indent="-203200" algn="l" defTabSz="817563" rtl="0" eaLnBrk="1" fontAlgn="base" hangingPunct="1">
        <a:spcBef>
          <a:spcPct val="20000"/>
        </a:spcBef>
        <a:spcAft>
          <a:spcPct val="0"/>
        </a:spcAft>
        <a:buClr>
          <a:schemeClr val="bg2"/>
        </a:buClr>
        <a:buChar char="–"/>
        <a:defRPr sz="1100">
          <a:solidFill>
            <a:schemeClr val="bg2"/>
          </a:solidFill>
          <a:latin typeface="Verdana" pitchFamily="67" charset="0"/>
          <a:ea typeface="ＭＳ Ｐゴシック" pitchFamily="67" charset="-128"/>
        </a:defRPr>
      </a:lvl7pPr>
      <a:lvl8pPr marL="3275013" indent="-203200" algn="l" defTabSz="817563" rtl="0" eaLnBrk="1" fontAlgn="base" hangingPunct="1">
        <a:spcBef>
          <a:spcPct val="20000"/>
        </a:spcBef>
        <a:spcAft>
          <a:spcPct val="0"/>
        </a:spcAft>
        <a:buClr>
          <a:schemeClr val="bg2"/>
        </a:buClr>
        <a:buChar char="–"/>
        <a:defRPr sz="1100">
          <a:solidFill>
            <a:schemeClr val="bg2"/>
          </a:solidFill>
          <a:latin typeface="Verdana" pitchFamily="67" charset="0"/>
          <a:ea typeface="ＭＳ Ｐゴシック" pitchFamily="67" charset="-128"/>
        </a:defRPr>
      </a:lvl8pPr>
      <a:lvl9pPr marL="3732213" indent="-203200" algn="l" defTabSz="817563" rtl="0" eaLnBrk="1" fontAlgn="base" hangingPunct="1">
        <a:spcBef>
          <a:spcPct val="20000"/>
        </a:spcBef>
        <a:spcAft>
          <a:spcPct val="0"/>
        </a:spcAft>
        <a:buClr>
          <a:schemeClr val="bg2"/>
        </a:buClr>
        <a:buChar char="–"/>
        <a:defRPr sz="1100">
          <a:solidFill>
            <a:schemeClr val="bg2"/>
          </a:solidFill>
          <a:latin typeface="Verdana" pitchFamily="67" charset="0"/>
          <a:ea typeface="ＭＳ Ｐゴシック" pitchFamily="67" charset="-128"/>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Bild 13" descr="BUW_Logo-weiss.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24328" y="6154700"/>
            <a:ext cx="1146086" cy="417590"/>
          </a:xfrm>
          <a:prstGeom prst="rect">
            <a:avLst/>
          </a:prstGeom>
        </p:spPr>
      </p:pic>
      <p:sp>
        <p:nvSpPr>
          <p:cNvPr id="9" name="Rechteck 8"/>
          <p:cNvSpPr/>
          <p:nvPr userDrawn="1"/>
        </p:nvSpPr>
        <p:spPr>
          <a:xfrm>
            <a:off x="4572000" y="0"/>
            <a:ext cx="4572000" cy="6858000"/>
          </a:xfrm>
          <a:prstGeom prst="rect">
            <a:avLst/>
          </a:prstGeom>
          <a:solidFill>
            <a:srgbClr val="89BA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p:cNvSpPr/>
          <p:nvPr userDrawn="1"/>
        </p:nvSpPr>
        <p:spPr>
          <a:xfrm>
            <a:off x="7416316" y="5771963"/>
            <a:ext cx="1727684" cy="540060"/>
          </a:xfrm>
          <a:prstGeom prst="rect">
            <a:avLst/>
          </a:prstGeom>
          <a:solidFill>
            <a:srgbClr val="7FAD18"/>
          </a:solidFill>
          <a:ln>
            <a:noFill/>
          </a:ln>
          <a:effectLst>
            <a:outerShdw blurRad="136525" dist="63500" dir="2400000" algn="tl" rotWithShape="0">
              <a:srgbClr val="000000">
                <a:alpha val="42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13" name="Bild 12" descr="BUW_Logo-weiss.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34018" y="5837705"/>
            <a:ext cx="1146086" cy="417590"/>
          </a:xfrm>
          <a:prstGeom prst="rect">
            <a:avLst/>
          </a:prstGeom>
        </p:spPr>
      </p:pic>
    </p:spTree>
    <p:extLst>
      <p:ext uri="{BB962C8B-B14F-4D97-AF65-F5344CB8AC3E}">
        <p14:creationId xmlns:p14="http://schemas.microsoft.com/office/powerpoint/2010/main" val="878893668"/>
      </p:ext>
    </p:extLst>
  </p:cSld>
  <p:clrMap bg1="lt1" tx1="dk1" bg2="lt2" tx2="dk2" accent1="accent1" accent2="accent2" accent3="accent3" accent4="accent4" accent5="accent5" accent6="accent6" hlink="hlink" folHlink="folHlink"/>
  <p:sldLayoutIdLst>
    <p:sldLayoutId id="2147483682" r:id="rId1"/>
  </p:sldLayoutIdLst>
  <p:txStyles>
    <p:titleStyle>
      <a:lvl1pPr algn="l" defTabSz="622300" rtl="0" eaLnBrk="1" latinLnBrk="0" hangingPunct="1">
        <a:lnSpc>
          <a:spcPts val="3400"/>
        </a:lnSpc>
        <a:spcBef>
          <a:spcPct val="0"/>
        </a:spcBef>
        <a:buNone/>
        <a:defRPr sz="3600" kern="1200" baseline="0">
          <a:solidFill>
            <a:schemeClr val="tx1"/>
          </a:solidFill>
          <a:latin typeface="Arial"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8DC04CD2-6EF9-49F0-AC93-A3732883C21D}"/>
              </a:ext>
            </a:extLst>
          </p:cNvPr>
          <p:cNvSpPr>
            <a:spLocks noGrp="1"/>
          </p:cNvSpPr>
          <p:nvPr>
            <p:ph type="title"/>
          </p:nvPr>
        </p:nvSpPr>
        <p:spPr>
          <a:xfrm>
            <a:off x="457200" y="1988840"/>
            <a:ext cx="8229600" cy="1143000"/>
          </a:xfrm>
        </p:spPr>
        <p:txBody>
          <a:bodyPr>
            <a:normAutofit fontScale="90000"/>
          </a:bodyPr>
          <a:lstStyle/>
          <a:p>
            <a:r>
              <a:rPr lang="de-DE" sz="4400" dirty="0">
                <a:effectLst/>
                <a:latin typeface="Calibri" panose="020F0502020204030204" pitchFamily="34" charset="0"/>
                <a:ea typeface="Times New Roman" panose="02020603050405020304" pitchFamily="18" charset="0"/>
              </a:rPr>
              <a:t>Fachunterricht und Schulbuchanalyse am Beispiel von Kants </a:t>
            </a:r>
            <a:r>
              <a:rPr lang="de-DE" sz="4400" i="1" dirty="0">
                <a:effectLst/>
                <a:latin typeface="Calibri" panose="020F0502020204030204" pitchFamily="34" charset="0"/>
                <a:ea typeface="Times New Roman" panose="02020603050405020304" pitchFamily="18" charset="0"/>
              </a:rPr>
              <a:t>Grundlegung</a:t>
            </a:r>
            <a:br>
              <a:rPr lang="de-DE" sz="4400" i="1" dirty="0">
                <a:effectLst/>
                <a:latin typeface="Calibri" panose="020F0502020204030204" pitchFamily="34" charset="0"/>
                <a:ea typeface="Times New Roman" panose="02020603050405020304" pitchFamily="18" charset="0"/>
              </a:rPr>
            </a:br>
            <a:r>
              <a:rPr lang="de-DE" sz="4400" dirty="0" err="1">
                <a:effectLst/>
                <a:latin typeface="Calibri" panose="020F0502020204030204" pitchFamily="34" charset="0"/>
                <a:ea typeface="Times New Roman" panose="02020603050405020304" pitchFamily="18" charset="0"/>
              </a:rPr>
              <a:t>WiSe</a:t>
            </a:r>
            <a:r>
              <a:rPr lang="de-DE" sz="4400" dirty="0">
                <a:effectLst/>
                <a:latin typeface="Calibri" panose="020F0502020204030204" pitchFamily="34" charset="0"/>
                <a:ea typeface="Times New Roman" panose="02020603050405020304" pitchFamily="18" charset="0"/>
              </a:rPr>
              <a:t> 2021/22</a:t>
            </a:r>
            <a:endParaRPr lang="de-DE" dirty="0"/>
          </a:p>
        </p:txBody>
      </p:sp>
    </p:spTree>
    <p:extLst>
      <p:ext uri="{BB962C8B-B14F-4D97-AF65-F5344CB8AC3E}">
        <p14:creationId xmlns:p14="http://schemas.microsoft.com/office/powerpoint/2010/main" val="19072537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06BD52BB-E71B-4156-8B2B-D97E45321BDF}"/>
              </a:ext>
            </a:extLst>
          </p:cNvPr>
          <p:cNvSpPr>
            <a:spLocks noGrp="1"/>
          </p:cNvSpPr>
          <p:nvPr>
            <p:ph type="title"/>
          </p:nvPr>
        </p:nvSpPr>
        <p:spPr>
          <a:xfrm>
            <a:off x="323528" y="44624"/>
            <a:ext cx="8229600" cy="718576"/>
          </a:xfrm>
        </p:spPr>
        <p:txBody>
          <a:bodyPr>
            <a:normAutofit/>
          </a:bodyPr>
          <a:lstStyle/>
          <a:p>
            <a:r>
              <a:rPr lang="de-DE" sz="2800" b="1" i="1" kern="1200" dirty="0">
                <a:solidFill>
                  <a:schemeClr val="tx1"/>
                </a:solidFill>
                <a:effectLst/>
                <a:latin typeface="+mn-lt"/>
                <a:ea typeface="+mn-ea"/>
                <a:cs typeface="+mn-cs"/>
              </a:rPr>
              <a:t>Zugänge zur Philosophie 1 </a:t>
            </a:r>
            <a:r>
              <a:rPr lang="de-DE" sz="2800" b="1" i="0" kern="1200" dirty="0">
                <a:solidFill>
                  <a:schemeClr val="tx1"/>
                </a:solidFill>
                <a:effectLst/>
                <a:latin typeface="+mn-lt"/>
                <a:ea typeface="+mn-ea"/>
                <a:cs typeface="+mn-cs"/>
              </a:rPr>
              <a:t>(2004)</a:t>
            </a:r>
            <a:endParaRPr lang="en-US" sz="2500" dirty="0"/>
          </a:p>
        </p:txBody>
      </p:sp>
      <p:pic>
        <p:nvPicPr>
          <p:cNvPr id="3" name="Grafik 2">
            <a:extLst>
              <a:ext uri="{FF2B5EF4-FFF2-40B4-BE49-F238E27FC236}">
                <a16:creationId xmlns:a16="http://schemas.microsoft.com/office/drawing/2014/main" id="{38DE6813-7657-4D2A-B7A1-3A5A84DDF868}"/>
              </a:ext>
            </a:extLst>
          </p:cNvPr>
          <p:cNvPicPr>
            <a:picLocks noChangeAspect="1"/>
          </p:cNvPicPr>
          <p:nvPr/>
        </p:nvPicPr>
        <p:blipFill>
          <a:blip r:embed="rId3"/>
          <a:stretch>
            <a:fillRect/>
          </a:stretch>
        </p:blipFill>
        <p:spPr>
          <a:xfrm>
            <a:off x="467544" y="620688"/>
            <a:ext cx="7488832" cy="5401997"/>
          </a:xfrm>
          <a:prstGeom prst="rect">
            <a:avLst/>
          </a:prstGeom>
        </p:spPr>
      </p:pic>
    </p:spTree>
    <p:extLst>
      <p:ext uri="{BB962C8B-B14F-4D97-AF65-F5344CB8AC3E}">
        <p14:creationId xmlns:p14="http://schemas.microsoft.com/office/powerpoint/2010/main" val="39949007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06BD52BB-E71B-4156-8B2B-D97E45321BDF}"/>
              </a:ext>
            </a:extLst>
          </p:cNvPr>
          <p:cNvSpPr>
            <a:spLocks noGrp="1"/>
          </p:cNvSpPr>
          <p:nvPr>
            <p:ph type="title"/>
          </p:nvPr>
        </p:nvSpPr>
        <p:spPr>
          <a:xfrm>
            <a:off x="323528" y="44624"/>
            <a:ext cx="8229600" cy="718576"/>
          </a:xfrm>
        </p:spPr>
        <p:txBody>
          <a:bodyPr>
            <a:normAutofit/>
          </a:bodyPr>
          <a:lstStyle/>
          <a:p>
            <a:r>
              <a:rPr lang="de-DE" sz="2800" b="1" i="1" kern="1200" dirty="0">
                <a:solidFill>
                  <a:schemeClr val="tx1"/>
                </a:solidFill>
                <a:effectLst/>
                <a:latin typeface="+mn-lt"/>
                <a:ea typeface="+mn-ea"/>
                <a:cs typeface="+mn-cs"/>
              </a:rPr>
              <a:t>Zugänge zur Philosophie 1 </a:t>
            </a:r>
            <a:r>
              <a:rPr lang="de-DE" sz="2800" b="1" i="0" kern="1200" dirty="0">
                <a:solidFill>
                  <a:schemeClr val="tx1"/>
                </a:solidFill>
                <a:effectLst/>
                <a:latin typeface="+mn-lt"/>
                <a:ea typeface="+mn-ea"/>
                <a:cs typeface="+mn-cs"/>
              </a:rPr>
              <a:t>(2004)</a:t>
            </a:r>
            <a:endParaRPr lang="en-US" sz="2500" dirty="0"/>
          </a:p>
        </p:txBody>
      </p:sp>
      <p:pic>
        <p:nvPicPr>
          <p:cNvPr id="3" name="Grafik 2">
            <a:extLst>
              <a:ext uri="{FF2B5EF4-FFF2-40B4-BE49-F238E27FC236}">
                <a16:creationId xmlns:a16="http://schemas.microsoft.com/office/drawing/2014/main" id="{EA83E7E0-D1D3-4A96-AE0D-6A92987EECBD}"/>
              </a:ext>
            </a:extLst>
          </p:cNvPr>
          <p:cNvPicPr>
            <a:picLocks noChangeAspect="1"/>
          </p:cNvPicPr>
          <p:nvPr/>
        </p:nvPicPr>
        <p:blipFill>
          <a:blip r:embed="rId3"/>
          <a:stretch>
            <a:fillRect/>
          </a:stretch>
        </p:blipFill>
        <p:spPr>
          <a:xfrm>
            <a:off x="467544" y="763200"/>
            <a:ext cx="7323695" cy="5245960"/>
          </a:xfrm>
          <a:prstGeom prst="rect">
            <a:avLst/>
          </a:prstGeom>
        </p:spPr>
      </p:pic>
    </p:spTree>
    <p:extLst>
      <p:ext uri="{BB962C8B-B14F-4D97-AF65-F5344CB8AC3E}">
        <p14:creationId xmlns:p14="http://schemas.microsoft.com/office/powerpoint/2010/main" val="11410142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06BD52BB-E71B-4156-8B2B-D97E45321BDF}"/>
              </a:ext>
            </a:extLst>
          </p:cNvPr>
          <p:cNvSpPr>
            <a:spLocks noGrp="1"/>
          </p:cNvSpPr>
          <p:nvPr>
            <p:ph type="title"/>
          </p:nvPr>
        </p:nvSpPr>
        <p:spPr>
          <a:xfrm>
            <a:off x="323528" y="44624"/>
            <a:ext cx="8229600" cy="718576"/>
          </a:xfrm>
        </p:spPr>
        <p:txBody>
          <a:bodyPr>
            <a:normAutofit/>
          </a:bodyPr>
          <a:lstStyle/>
          <a:p>
            <a:r>
              <a:rPr lang="de-DE" sz="2800" b="1" i="1" kern="1200" dirty="0">
                <a:solidFill>
                  <a:schemeClr val="tx1"/>
                </a:solidFill>
                <a:effectLst/>
                <a:latin typeface="+mn-lt"/>
                <a:ea typeface="+mn-ea"/>
                <a:cs typeface="+mn-cs"/>
              </a:rPr>
              <a:t>Zugänge zur Philosophie. Qualifikationsphase (2015)</a:t>
            </a:r>
          </a:p>
        </p:txBody>
      </p:sp>
      <p:pic>
        <p:nvPicPr>
          <p:cNvPr id="3" name="Grafik 2">
            <a:extLst>
              <a:ext uri="{FF2B5EF4-FFF2-40B4-BE49-F238E27FC236}">
                <a16:creationId xmlns:a16="http://schemas.microsoft.com/office/drawing/2014/main" id="{3D558F3B-6032-43ED-B03D-79A9B4F1C1BA}"/>
              </a:ext>
            </a:extLst>
          </p:cNvPr>
          <p:cNvPicPr>
            <a:picLocks noChangeAspect="1"/>
          </p:cNvPicPr>
          <p:nvPr/>
        </p:nvPicPr>
        <p:blipFill>
          <a:blip r:embed="rId3"/>
          <a:stretch>
            <a:fillRect/>
          </a:stretch>
        </p:blipFill>
        <p:spPr>
          <a:xfrm>
            <a:off x="467544" y="763200"/>
            <a:ext cx="7323695" cy="5265045"/>
          </a:xfrm>
          <a:prstGeom prst="rect">
            <a:avLst/>
          </a:prstGeom>
        </p:spPr>
      </p:pic>
    </p:spTree>
    <p:extLst>
      <p:ext uri="{BB962C8B-B14F-4D97-AF65-F5344CB8AC3E}">
        <p14:creationId xmlns:p14="http://schemas.microsoft.com/office/powerpoint/2010/main" val="23179412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06BD52BB-E71B-4156-8B2B-D97E45321BDF}"/>
              </a:ext>
            </a:extLst>
          </p:cNvPr>
          <p:cNvSpPr>
            <a:spLocks noGrp="1"/>
          </p:cNvSpPr>
          <p:nvPr>
            <p:ph type="title"/>
          </p:nvPr>
        </p:nvSpPr>
        <p:spPr>
          <a:xfrm>
            <a:off x="323528" y="44624"/>
            <a:ext cx="8229600" cy="718576"/>
          </a:xfrm>
        </p:spPr>
        <p:txBody>
          <a:bodyPr>
            <a:normAutofit/>
          </a:bodyPr>
          <a:lstStyle/>
          <a:p>
            <a:r>
              <a:rPr lang="de-DE" sz="2800" b="1" i="1" kern="1200" dirty="0">
                <a:solidFill>
                  <a:schemeClr val="tx1"/>
                </a:solidFill>
                <a:effectLst/>
                <a:latin typeface="+mn-lt"/>
                <a:ea typeface="+mn-ea"/>
                <a:cs typeface="+mn-cs"/>
              </a:rPr>
              <a:t>Zugänge zur Philosophie. Qualifikationsphase (2015)</a:t>
            </a:r>
          </a:p>
        </p:txBody>
      </p:sp>
      <p:pic>
        <p:nvPicPr>
          <p:cNvPr id="3" name="Grafik 2">
            <a:extLst>
              <a:ext uri="{FF2B5EF4-FFF2-40B4-BE49-F238E27FC236}">
                <a16:creationId xmlns:a16="http://schemas.microsoft.com/office/drawing/2014/main" id="{6B86E51E-BE58-406B-8342-4A475425640B}"/>
              </a:ext>
            </a:extLst>
          </p:cNvPr>
          <p:cNvPicPr>
            <a:picLocks noChangeAspect="1"/>
          </p:cNvPicPr>
          <p:nvPr/>
        </p:nvPicPr>
        <p:blipFill>
          <a:blip r:embed="rId3"/>
          <a:stretch>
            <a:fillRect/>
          </a:stretch>
        </p:blipFill>
        <p:spPr>
          <a:xfrm>
            <a:off x="467544" y="823026"/>
            <a:ext cx="7456907" cy="5211948"/>
          </a:xfrm>
          <a:prstGeom prst="rect">
            <a:avLst/>
          </a:prstGeom>
        </p:spPr>
      </p:pic>
    </p:spTree>
    <p:extLst>
      <p:ext uri="{BB962C8B-B14F-4D97-AF65-F5344CB8AC3E}">
        <p14:creationId xmlns:p14="http://schemas.microsoft.com/office/powerpoint/2010/main" val="26974173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nhaltsplatzhalter 6">
            <a:extLst>
              <a:ext uri="{FF2B5EF4-FFF2-40B4-BE49-F238E27FC236}">
                <a16:creationId xmlns:a16="http://schemas.microsoft.com/office/drawing/2014/main" id="{DC4545D1-3A3E-423E-B978-99293B605663}"/>
              </a:ext>
            </a:extLst>
          </p:cNvPr>
          <p:cNvSpPr>
            <a:spLocks noGrp="1"/>
          </p:cNvSpPr>
          <p:nvPr>
            <p:ph sz="quarter" idx="10"/>
          </p:nvPr>
        </p:nvSpPr>
        <p:spPr>
          <a:xfrm>
            <a:off x="6929423" y="4882587"/>
            <a:ext cx="2323097" cy="649576"/>
          </a:xfrm>
        </p:spPr>
        <p:txBody>
          <a:bodyPr>
            <a:normAutofit fontScale="92500"/>
          </a:bodyPr>
          <a:lstStyle/>
          <a:p>
            <a:pPr marL="0" indent="0">
              <a:buNone/>
            </a:pPr>
            <a:r>
              <a:rPr lang="de-DE" i="1" dirty="0"/>
              <a:t>Zugänge zur Philosophie </a:t>
            </a:r>
            <a:r>
              <a:rPr lang="de-DE" dirty="0"/>
              <a:t>(2015), S. 202</a:t>
            </a:r>
            <a:endParaRPr lang="de-DE" i="1" dirty="0"/>
          </a:p>
        </p:txBody>
      </p:sp>
      <p:pic>
        <p:nvPicPr>
          <p:cNvPr id="9" name="Grafik 8">
            <a:extLst>
              <a:ext uri="{FF2B5EF4-FFF2-40B4-BE49-F238E27FC236}">
                <a16:creationId xmlns:a16="http://schemas.microsoft.com/office/drawing/2014/main" id="{F2880976-0738-49EC-A490-E4749BD13FA4}"/>
              </a:ext>
            </a:extLst>
          </p:cNvPr>
          <p:cNvPicPr>
            <a:picLocks noChangeAspect="1"/>
          </p:cNvPicPr>
          <p:nvPr/>
        </p:nvPicPr>
        <p:blipFill>
          <a:blip r:embed="rId3"/>
          <a:stretch>
            <a:fillRect/>
          </a:stretch>
        </p:blipFill>
        <p:spPr>
          <a:xfrm>
            <a:off x="446400" y="116632"/>
            <a:ext cx="6483023" cy="5400600"/>
          </a:xfrm>
          <a:prstGeom prst="rect">
            <a:avLst/>
          </a:prstGeom>
        </p:spPr>
      </p:pic>
    </p:spTree>
    <p:extLst>
      <p:ext uri="{BB962C8B-B14F-4D97-AF65-F5344CB8AC3E}">
        <p14:creationId xmlns:p14="http://schemas.microsoft.com/office/powerpoint/2010/main" val="33305306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4FF35140-68EB-40CA-AF54-324C6E7C39A3}"/>
              </a:ext>
            </a:extLst>
          </p:cNvPr>
          <p:cNvPicPr>
            <a:picLocks noChangeAspect="1"/>
          </p:cNvPicPr>
          <p:nvPr/>
        </p:nvPicPr>
        <p:blipFill>
          <a:blip r:embed="rId3"/>
          <a:stretch>
            <a:fillRect/>
          </a:stretch>
        </p:blipFill>
        <p:spPr>
          <a:xfrm>
            <a:off x="467544" y="0"/>
            <a:ext cx="5357841" cy="6115743"/>
          </a:xfrm>
          <a:prstGeom prst="rect">
            <a:avLst/>
          </a:prstGeom>
        </p:spPr>
      </p:pic>
      <p:sp>
        <p:nvSpPr>
          <p:cNvPr id="7" name="Textfeld 6">
            <a:extLst>
              <a:ext uri="{FF2B5EF4-FFF2-40B4-BE49-F238E27FC236}">
                <a16:creationId xmlns:a16="http://schemas.microsoft.com/office/drawing/2014/main" id="{7ACF0FCB-EE51-4CA6-8258-D6DB72B83DFE}"/>
              </a:ext>
            </a:extLst>
          </p:cNvPr>
          <p:cNvSpPr txBox="1"/>
          <p:nvPr/>
        </p:nvSpPr>
        <p:spPr>
          <a:xfrm>
            <a:off x="5292080" y="5589240"/>
            <a:ext cx="4659548" cy="369332"/>
          </a:xfrm>
          <a:prstGeom prst="rect">
            <a:avLst/>
          </a:prstGeom>
          <a:noFill/>
        </p:spPr>
        <p:txBody>
          <a:bodyPr wrap="square">
            <a:spAutoFit/>
          </a:bodyPr>
          <a:lstStyle/>
          <a:p>
            <a:pPr marL="0" indent="0">
              <a:buNone/>
            </a:pPr>
            <a:r>
              <a:rPr lang="de-DE" i="1" dirty="0"/>
              <a:t>Zugänge zur Philosophie </a:t>
            </a:r>
            <a:r>
              <a:rPr lang="de-DE" dirty="0"/>
              <a:t>(2015), S. 176</a:t>
            </a:r>
            <a:endParaRPr lang="de-DE" i="1" dirty="0"/>
          </a:p>
        </p:txBody>
      </p:sp>
    </p:spTree>
    <p:extLst>
      <p:ext uri="{BB962C8B-B14F-4D97-AF65-F5344CB8AC3E}">
        <p14:creationId xmlns:p14="http://schemas.microsoft.com/office/powerpoint/2010/main" val="1734671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nhaltsplatzhalter 4">
            <a:extLst>
              <a:ext uri="{FF2B5EF4-FFF2-40B4-BE49-F238E27FC236}">
                <a16:creationId xmlns:a16="http://schemas.microsoft.com/office/drawing/2014/main" id="{5B41CBA4-3815-468F-B1FD-62089BE9B5BD}"/>
              </a:ext>
            </a:extLst>
          </p:cNvPr>
          <p:cNvPicPr>
            <a:picLocks noGrp="1" noChangeAspect="1"/>
          </p:cNvPicPr>
          <p:nvPr>
            <p:ph sz="quarter" idx="10"/>
          </p:nvPr>
        </p:nvPicPr>
        <p:blipFill>
          <a:blip r:embed="rId3"/>
          <a:stretch>
            <a:fillRect/>
          </a:stretch>
        </p:blipFill>
        <p:spPr>
          <a:xfrm>
            <a:off x="251520" y="188640"/>
            <a:ext cx="4156045" cy="5760640"/>
          </a:xfrm>
        </p:spPr>
      </p:pic>
      <p:pic>
        <p:nvPicPr>
          <p:cNvPr id="7" name="Grafik 6">
            <a:extLst>
              <a:ext uri="{FF2B5EF4-FFF2-40B4-BE49-F238E27FC236}">
                <a16:creationId xmlns:a16="http://schemas.microsoft.com/office/drawing/2014/main" id="{F1074768-D0BE-433B-8352-B48799E9229E}"/>
              </a:ext>
            </a:extLst>
          </p:cNvPr>
          <p:cNvPicPr>
            <a:picLocks noChangeAspect="1"/>
          </p:cNvPicPr>
          <p:nvPr/>
        </p:nvPicPr>
        <p:blipFill>
          <a:blip r:embed="rId4"/>
          <a:stretch>
            <a:fillRect/>
          </a:stretch>
        </p:blipFill>
        <p:spPr>
          <a:xfrm>
            <a:off x="3806580" y="418171"/>
            <a:ext cx="5337419" cy="3514886"/>
          </a:xfrm>
          <a:prstGeom prst="rect">
            <a:avLst/>
          </a:prstGeom>
        </p:spPr>
      </p:pic>
      <p:cxnSp>
        <p:nvCxnSpPr>
          <p:cNvPr id="9" name="Gerade Verbindung mit Pfeil 8">
            <a:extLst>
              <a:ext uri="{FF2B5EF4-FFF2-40B4-BE49-F238E27FC236}">
                <a16:creationId xmlns:a16="http://schemas.microsoft.com/office/drawing/2014/main" id="{C053F153-06DF-4F7B-9EA4-269F2BE58D7D}"/>
              </a:ext>
            </a:extLst>
          </p:cNvPr>
          <p:cNvCxnSpPr/>
          <p:nvPr/>
        </p:nvCxnSpPr>
        <p:spPr>
          <a:xfrm flipV="1">
            <a:off x="4716016" y="4077072"/>
            <a:ext cx="792088" cy="720080"/>
          </a:xfrm>
          <a:prstGeom prst="straightConnector1">
            <a:avLst/>
          </a:prstGeom>
          <a:ln w="76200">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8460978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05114303-35F6-475C-9ACF-62579961D5E6}"/>
              </a:ext>
            </a:extLst>
          </p:cNvPr>
          <p:cNvPicPr>
            <a:picLocks noChangeAspect="1"/>
          </p:cNvPicPr>
          <p:nvPr/>
        </p:nvPicPr>
        <p:blipFill>
          <a:blip r:embed="rId3"/>
          <a:stretch>
            <a:fillRect/>
          </a:stretch>
        </p:blipFill>
        <p:spPr>
          <a:xfrm>
            <a:off x="4932040" y="188640"/>
            <a:ext cx="4045782" cy="2664296"/>
          </a:xfrm>
          <a:prstGeom prst="rect">
            <a:avLst/>
          </a:prstGeom>
        </p:spPr>
      </p:pic>
      <p:pic>
        <p:nvPicPr>
          <p:cNvPr id="5" name="Inhaltsplatzhalter 4">
            <a:extLst>
              <a:ext uri="{FF2B5EF4-FFF2-40B4-BE49-F238E27FC236}">
                <a16:creationId xmlns:a16="http://schemas.microsoft.com/office/drawing/2014/main" id="{37F5E6E0-CFF0-4CC0-B134-0458408E5B29}"/>
              </a:ext>
            </a:extLst>
          </p:cNvPr>
          <p:cNvPicPr>
            <a:picLocks noGrp="1" noChangeAspect="1"/>
          </p:cNvPicPr>
          <p:nvPr>
            <p:ph sz="quarter" idx="10"/>
          </p:nvPr>
        </p:nvPicPr>
        <p:blipFill>
          <a:blip r:embed="rId4"/>
          <a:stretch>
            <a:fillRect/>
          </a:stretch>
        </p:blipFill>
        <p:spPr>
          <a:xfrm>
            <a:off x="-33002" y="197068"/>
            <a:ext cx="4861433" cy="4705867"/>
          </a:xfrm>
        </p:spPr>
      </p:pic>
      <p:cxnSp>
        <p:nvCxnSpPr>
          <p:cNvPr id="8" name="Gerade Verbindung mit Pfeil 7">
            <a:extLst>
              <a:ext uri="{FF2B5EF4-FFF2-40B4-BE49-F238E27FC236}">
                <a16:creationId xmlns:a16="http://schemas.microsoft.com/office/drawing/2014/main" id="{05AE105A-1A4A-4926-AD29-07F9BE8C52E5}"/>
              </a:ext>
            </a:extLst>
          </p:cNvPr>
          <p:cNvCxnSpPr>
            <a:cxnSpLocks/>
          </p:cNvCxnSpPr>
          <p:nvPr/>
        </p:nvCxnSpPr>
        <p:spPr>
          <a:xfrm flipV="1">
            <a:off x="4932040" y="2924944"/>
            <a:ext cx="864176" cy="1152128"/>
          </a:xfrm>
          <a:prstGeom prst="straightConnector1">
            <a:avLst/>
          </a:prstGeom>
          <a:ln w="76200">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0891248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D4D96F8-909D-4118-989B-5B6FF55AC4D2}"/>
              </a:ext>
            </a:extLst>
          </p:cNvPr>
          <p:cNvSpPr>
            <a:spLocks noGrp="1"/>
          </p:cNvSpPr>
          <p:nvPr>
            <p:ph sz="quarter" idx="10"/>
          </p:nvPr>
        </p:nvSpPr>
        <p:spPr>
          <a:xfrm>
            <a:off x="6012160" y="2647356"/>
            <a:ext cx="2987824" cy="3457888"/>
          </a:xfrm>
        </p:spPr>
        <p:txBody>
          <a:bodyPr>
            <a:normAutofit lnSpcReduction="10000"/>
          </a:bodyPr>
          <a:lstStyle/>
          <a:p>
            <a:pPr marL="0" indent="0">
              <a:buNone/>
            </a:pPr>
            <a:r>
              <a:rPr lang="de-DE" dirty="0">
                <a:sym typeface="Wingdings" panose="05000000000000000000" pitchFamily="2" charset="2"/>
              </a:rPr>
              <a:t> </a:t>
            </a:r>
            <a:r>
              <a:rPr lang="de-DE" b="1" dirty="0">
                <a:sym typeface="Wingdings" panose="05000000000000000000" pitchFamily="2" charset="2"/>
              </a:rPr>
              <a:t>Falschdarstellung</a:t>
            </a:r>
            <a:r>
              <a:rPr lang="de-DE" dirty="0">
                <a:sym typeface="Wingdings" panose="05000000000000000000" pitchFamily="2" charset="2"/>
              </a:rPr>
              <a:t>: Die „Achtung für das Gesetz“ tritt für Kant als Folge einer vernünftigen Bestimmung des Willens, vernünftiger Selbstbestimmung auf. </a:t>
            </a:r>
          </a:p>
          <a:p>
            <a:pPr marL="0" indent="0">
              <a:buNone/>
            </a:pPr>
            <a:r>
              <a:rPr lang="de-DE" dirty="0">
                <a:sym typeface="Wingdings" panose="05000000000000000000" pitchFamily="2" charset="2"/>
              </a:rPr>
              <a:t>Hier wird dagegen die bloße Achtung für ein nicht weiter bestimmtes moralisches Gesetz zur Ursache einer Handlung aus Pflicht erklärt.</a:t>
            </a:r>
          </a:p>
          <a:p>
            <a:pPr marL="0" indent="0">
              <a:buNone/>
            </a:pPr>
            <a:r>
              <a:rPr lang="de-DE" dirty="0">
                <a:sym typeface="Wingdings" panose="05000000000000000000" pitchFamily="2" charset="2"/>
              </a:rPr>
              <a:t>So wird die Reflexivität der kantischen Moralphilosophie kassiert.</a:t>
            </a:r>
            <a:endParaRPr lang="de-DE" dirty="0"/>
          </a:p>
        </p:txBody>
      </p:sp>
      <p:pic>
        <p:nvPicPr>
          <p:cNvPr id="5" name="Grafik 4">
            <a:extLst>
              <a:ext uri="{FF2B5EF4-FFF2-40B4-BE49-F238E27FC236}">
                <a16:creationId xmlns:a16="http://schemas.microsoft.com/office/drawing/2014/main" id="{D69DF68A-36AE-4629-B527-E24E49AFED11}"/>
              </a:ext>
            </a:extLst>
          </p:cNvPr>
          <p:cNvPicPr>
            <a:picLocks noChangeAspect="1"/>
          </p:cNvPicPr>
          <p:nvPr/>
        </p:nvPicPr>
        <p:blipFill>
          <a:blip r:embed="rId3"/>
          <a:stretch>
            <a:fillRect/>
          </a:stretch>
        </p:blipFill>
        <p:spPr>
          <a:xfrm>
            <a:off x="251520" y="188640"/>
            <a:ext cx="5715000" cy="5781675"/>
          </a:xfrm>
          <a:prstGeom prst="rect">
            <a:avLst/>
          </a:prstGeom>
        </p:spPr>
      </p:pic>
    </p:spTree>
    <p:extLst>
      <p:ext uri="{BB962C8B-B14F-4D97-AF65-F5344CB8AC3E}">
        <p14:creationId xmlns:p14="http://schemas.microsoft.com/office/powerpoint/2010/main" val="42402334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2DFD046-6EE5-47D8-802C-65AA118981C9}"/>
              </a:ext>
            </a:extLst>
          </p:cNvPr>
          <p:cNvSpPr>
            <a:spLocks noGrp="1"/>
          </p:cNvSpPr>
          <p:nvPr>
            <p:ph sz="quarter" idx="10"/>
          </p:nvPr>
        </p:nvSpPr>
        <p:spPr/>
        <p:txBody>
          <a:bodyPr/>
          <a:lstStyle/>
          <a:p>
            <a:pPr>
              <a:buFont typeface="+mj-lt"/>
              <a:buAutoNum type="arabicPeriod"/>
            </a:pPr>
            <a:r>
              <a:rPr lang="de-DE" dirty="0"/>
              <a:t>Verfassertexte sind oftmals mindestens ungenau, wenn nicht sogar falsch.</a:t>
            </a:r>
          </a:p>
          <a:p>
            <a:pPr>
              <a:buFont typeface="+mj-lt"/>
              <a:buAutoNum type="arabicPeriod"/>
            </a:pPr>
            <a:r>
              <a:rPr lang="de-DE" dirty="0"/>
              <a:t>Zweifelhafte Lebensweltorientierung: Ob scheinbar lebensweltnahe Beispiele wie frühes Aufstehen aus Pflicht helfen, die kantische Moralphilosophie sinnvoll auf die Wirklichkeit zu beziehen, ist fraglich.</a:t>
            </a:r>
          </a:p>
          <a:p>
            <a:pPr>
              <a:buFont typeface="+mj-lt"/>
              <a:buAutoNum type="arabicPeriod"/>
            </a:pPr>
            <a:r>
              <a:rPr lang="de-DE" dirty="0"/>
              <a:t>Schaubilder vermeiden! – Nur verwenden, wenn sie auf Grundlage eines Textes gemeinsam mit der Lerngruppe erarbeitet worden sind!</a:t>
            </a:r>
          </a:p>
          <a:p>
            <a:pPr>
              <a:buFont typeface="+mj-lt"/>
              <a:buAutoNum type="arabicPeriod"/>
            </a:pPr>
            <a:r>
              <a:rPr lang="de-DE" dirty="0"/>
              <a:t>Kompetenzorientiert konzipierte Lehrwerke nutzen Kant nur noch als Brücke zur Anwendung, insbesondere für den Vergleich von Pflichtethik und Utilitarismus in </a:t>
            </a:r>
            <a:r>
              <a:rPr lang="de-DE" dirty="0" err="1"/>
              <a:t>Dilemmadiskussionen</a:t>
            </a:r>
            <a:r>
              <a:rPr lang="de-DE" dirty="0"/>
              <a:t>. Der Sinn dieser Diskussionen wird wiederum nicht hinterfragt.</a:t>
            </a:r>
          </a:p>
          <a:p>
            <a:pPr>
              <a:buFont typeface="+mj-lt"/>
              <a:buAutoNum type="arabicPeriod"/>
            </a:pPr>
            <a:r>
              <a:rPr lang="de-DE" dirty="0"/>
              <a:t>In allen Lehrwerken fehlt eine Einführung in Kants grundlegendes Anliegen: die Begründung einer Moralphilosophie rein aus praktischer Vernunft. [Hierzu ließen sich Auszüge aus der Vorrede der </a:t>
            </a:r>
            <a:r>
              <a:rPr lang="de-DE" i="1" dirty="0"/>
              <a:t>Grundlegung</a:t>
            </a:r>
            <a:r>
              <a:rPr lang="de-DE" dirty="0"/>
              <a:t> verwenden.]</a:t>
            </a:r>
          </a:p>
          <a:p>
            <a:pPr>
              <a:buFont typeface="+mj-lt"/>
              <a:buAutoNum type="arabicPeriod"/>
            </a:pPr>
            <a:endParaRPr lang="de-DE" dirty="0"/>
          </a:p>
        </p:txBody>
      </p:sp>
      <p:sp>
        <p:nvSpPr>
          <p:cNvPr id="3" name="Titel 2">
            <a:extLst>
              <a:ext uri="{FF2B5EF4-FFF2-40B4-BE49-F238E27FC236}">
                <a16:creationId xmlns:a16="http://schemas.microsoft.com/office/drawing/2014/main" id="{279DCFC0-4920-4008-B454-4113FD39B791}"/>
              </a:ext>
            </a:extLst>
          </p:cNvPr>
          <p:cNvSpPr>
            <a:spLocks noGrp="1"/>
          </p:cNvSpPr>
          <p:nvPr>
            <p:ph type="title"/>
          </p:nvPr>
        </p:nvSpPr>
        <p:spPr/>
        <p:txBody>
          <a:bodyPr/>
          <a:lstStyle/>
          <a:p>
            <a:r>
              <a:rPr lang="de-DE" dirty="0"/>
              <a:t>Allgemeine Resultate</a:t>
            </a:r>
          </a:p>
        </p:txBody>
      </p:sp>
    </p:spTree>
    <p:extLst>
      <p:ext uri="{BB962C8B-B14F-4D97-AF65-F5344CB8AC3E}">
        <p14:creationId xmlns:p14="http://schemas.microsoft.com/office/powerpoint/2010/main" val="28831129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E0FE87E2-32F5-42CA-8162-34D1BAC5682E}"/>
              </a:ext>
            </a:extLst>
          </p:cNvPr>
          <p:cNvSpPr>
            <a:spLocks noGrp="1"/>
          </p:cNvSpPr>
          <p:nvPr>
            <p:ph sz="quarter" idx="10"/>
          </p:nvPr>
        </p:nvSpPr>
        <p:spPr/>
        <p:txBody>
          <a:bodyPr>
            <a:normAutofit/>
          </a:bodyPr>
          <a:lstStyle/>
          <a:p>
            <a:r>
              <a:rPr lang="de-DE" sz="2000" dirty="0"/>
              <a:t>Vergleich von Originaltext und seiner Darstellung in gängigen Lehrwerken für die gymnasiale Oberstufe im Fach Philosophie</a:t>
            </a:r>
          </a:p>
          <a:p>
            <a:pPr marL="0" indent="0">
              <a:buNone/>
            </a:pPr>
            <a:endParaRPr lang="de-DE" sz="2000" dirty="0"/>
          </a:p>
          <a:p>
            <a:r>
              <a:rPr lang="de-DE" sz="2000" dirty="0"/>
              <a:t>Kants </a:t>
            </a:r>
            <a:r>
              <a:rPr lang="de-DE" sz="2000" i="1" dirty="0"/>
              <a:t>Grundlegung zur Metaphysik der Sitten </a:t>
            </a:r>
            <a:r>
              <a:rPr lang="de-DE" sz="2000" dirty="0"/>
              <a:t>(1785) bildet in allen Lehrwerken die Textgrundlage für eine Einführung in seine Ethik</a:t>
            </a:r>
          </a:p>
          <a:p>
            <a:endParaRPr lang="de-DE" sz="2000" dirty="0"/>
          </a:p>
          <a:p>
            <a:r>
              <a:rPr lang="de-DE" sz="2000" dirty="0"/>
              <a:t>Professionalisierungsgedanke: Nur wenn Lehrkräfte, den Unterrichtsgegenstand (i) verstehen und (ii) seine didaktische Reduktion in Unterrichtsmaterialien beurteilen können, sind notwendige Bedingungen für guten Unterricht erfüllt.</a:t>
            </a:r>
          </a:p>
          <a:p>
            <a:endParaRPr lang="de-DE" sz="2000" dirty="0"/>
          </a:p>
          <a:p>
            <a:r>
              <a:rPr lang="de-DE" sz="2000" dirty="0"/>
              <a:t>Kohärenzgedanke: Von der Fachwissenschaft und vom Gegenstand aus didaktische Überlegungen anstellen und beurteilen</a:t>
            </a:r>
          </a:p>
        </p:txBody>
      </p:sp>
      <p:sp>
        <p:nvSpPr>
          <p:cNvPr id="3" name="Titel 2">
            <a:extLst>
              <a:ext uri="{FF2B5EF4-FFF2-40B4-BE49-F238E27FC236}">
                <a16:creationId xmlns:a16="http://schemas.microsoft.com/office/drawing/2014/main" id="{F88D3B5D-92AD-41E6-9D00-7A1A5C59E767}"/>
              </a:ext>
            </a:extLst>
          </p:cNvPr>
          <p:cNvSpPr>
            <a:spLocks noGrp="1"/>
          </p:cNvSpPr>
          <p:nvPr>
            <p:ph type="title"/>
          </p:nvPr>
        </p:nvSpPr>
        <p:spPr/>
        <p:txBody>
          <a:bodyPr/>
          <a:lstStyle/>
          <a:p>
            <a:r>
              <a:rPr lang="de-DE" dirty="0"/>
              <a:t>Idee</a:t>
            </a:r>
          </a:p>
        </p:txBody>
      </p:sp>
    </p:spTree>
    <p:extLst>
      <p:ext uri="{BB962C8B-B14F-4D97-AF65-F5344CB8AC3E}">
        <p14:creationId xmlns:p14="http://schemas.microsoft.com/office/powerpoint/2010/main" val="9611499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0"/>
          </p:nvPr>
        </p:nvSpPr>
        <p:spPr/>
        <p:txBody>
          <a:bodyPr>
            <a:normAutofit lnSpcReduction="10000"/>
          </a:bodyPr>
          <a:lstStyle/>
          <a:p>
            <a:pPr marL="0" indent="0">
              <a:buNone/>
            </a:pPr>
            <a:r>
              <a:rPr lang="de-DE" dirty="0"/>
              <a:t>(1) Vor Phase II (Schulbuchanalyse)</a:t>
            </a:r>
          </a:p>
          <a:p>
            <a:pPr marL="0" indent="0" algn="l" rtl="0">
              <a:buNone/>
            </a:pPr>
            <a:r>
              <a:rPr lang="de-DE" b="0" i="0" dirty="0">
                <a:solidFill>
                  <a:srgbClr val="1D2125"/>
                </a:solidFill>
                <a:effectLst/>
                <a:latin typeface="-apple-system"/>
              </a:rPr>
              <a:t>Bitte beantworten Sie folgende Fragen schriftlich auf insgesamt einer Wordseite:</a:t>
            </a:r>
          </a:p>
          <a:p>
            <a:pPr algn="l" rtl="0">
              <a:buAutoNum type="arabicPeriod"/>
            </a:pPr>
            <a:r>
              <a:rPr lang="de-DE" b="0" i="0" dirty="0">
                <a:solidFill>
                  <a:srgbClr val="1D2125"/>
                </a:solidFill>
                <a:effectLst/>
                <a:latin typeface="-apple-system"/>
              </a:rPr>
              <a:t>Überlegen Sie (ganz allgemein): Wann, wie und warum würden Sie ein Lehrwerk (Schulbuch) im Unterricht einsetzen?</a:t>
            </a:r>
          </a:p>
          <a:p>
            <a:pPr algn="l" rtl="0">
              <a:buAutoNum type="arabicPeriod"/>
            </a:pPr>
            <a:r>
              <a:rPr lang="de-DE" b="0" i="0" dirty="0">
                <a:solidFill>
                  <a:srgbClr val="1D2125"/>
                </a:solidFill>
                <a:effectLst/>
                <a:latin typeface="-apple-system"/>
              </a:rPr>
              <a:t>Was zeichnet ihrer Meinung nach ein gutes Lehrwerk aus?</a:t>
            </a:r>
          </a:p>
          <a:p>
            <a:pPr marL="0" indent="0" algn="l" rtl="0">
              <a:buNone/>
            </a:pPr>
            <a:r>
              <a:rPr lang="de-DE" b="0" i="0" dirty="0">
                <a:solidFill>
                  <a:srgbClr val="1D2125"/>
                </a:solidFill>
                <a:effectLst/>
                <a:latin typeface="-apple-system"/>
              </a:rPr>
              <a:t>Ihre Antworten laden Sie bitte als Worddokument auf </a:t>
            </a:r>
            <a:r>
              <a:rPr lang="de-DE" b="0" i="0" dirty="0" err="1">
                <a:solidFill>
                  <a:srgbClr val="1D2125"/>
                </a:solidFill>
                <a:effectLst/>
                <a:latin typeface="-apple-system"/>
              </a:rPr>
              <a:t>Moodle</a:t>
            </a:r>
            <a:r>
              <a:rPr lang="de-DE" b="0" i="0" dirty="0">
                <a:solidFill>
                  <a:srgbClr val="1D2125"/>
                </a:solidFill>
                <a:effectLst/>
                <a:latin typeface="-apple-system"/>
              </a:rPr>
              <a:t> hoch.</a:t>
            </a:r>
          </a:p>
          <a:p>
            <a:pPr marL="0" indent="0">
              <a:buNone/>
            </a:pPr>
            <a:endParaRPr lang="de-DE" dirty="0"/>
          </a:p>
          <a:p>
            <a:pPr marL="0" indent="0">
              <a:buNone/>
            </a:pPr>
            <a:r>
              <a:rPr lang="de-DE" dirty="0"/>
              <a:t>(2) Nach Besuch des Seminars (Deadline Ende Februar)</a:t>
            </a:r>
          </a:p>
          <a:p>
            <a:pPr marL="0" indent="0" algn="l" rtl="0">
              <a:buNone/>
            </a:pPr>
            <a:r>
              <a:rPr lang="de-DE" b="0" i="0" dirty="0">
                <a:solidFill>
                  <a:srgbClr val="1D2125"/>
                </a:solidFill>
                <a:effectLst/>
                <a:latin typeface="-apple-system"/>
              </a:rPr>
              <a:t>Nachdem wir vier Lehrwerke zu Kants Ethik analysiert und diskutiert haben, möchte ich Sie erneut bitten, folgende Fragen in jeweils einem Fließtext zu beantworten:</a:t>
            </a:r>
          </a:p>
          <a:p>
            <a:pPr algn="l" rtl="0">
              <a:buAutoNum type="arabicPeriod"/>
            </a:pPr>
            <a:r>
              <a:rPr lang="de-DE" b="0" i="0" dirty="0">
                <a:solidFill>
                  <a:srgbClr val="1D2125"/>
                </a:solidFill>
                <a:effectLst/>
                <a:latin typeface="-apple-system"/>
              </a:rPr>
              <a:t>Inwiefern hat sich Ihre Position hinsichtlich der Verwendung von Schulbüchern verändert oder differenziert? </a:t>
            </a:r>
          </a:p>
          <a:p>
            <a:pPr algn="l" rtl="0">
              <a:buAutoNum type="arabicPeriod"/>
            </a:pPr>
            <a:r>
              <a:rPr lang="de-DE" b="0" i="0" dirty="0">
                <a:solidFill>
                  <a:srgbClr val="1D2125"/>
                </a:solidFill>
                <a:effectLst/>
                <a:latin typeface="-apple-system"/>
              </a:rPr>
              <a:t>Worauf würden Sie in Zukunft achten, wenn Sie sich für ein Lehrwerk für Ihren Unterricht entscheiden müssten?</a:t>
            </a:r>
          </a:p>
          <a:p>
            <a:pPr algn="l" rtl="0">
              <a:buAutoNum type="arabicPeriod"/>
            </a:pPr>
            <a:r>
              <a:rPr lang="de-DE" b="0" i="0" dirty="0">
                <a:solidFill>
                  <a:srgbClr val="1D2125"/>
                </a:solidFill>
                <a:effectLst/>
                <a:latin typeface="-apple-system"/>
              </a:rPr>
              <a:t>3. Welche Probleme sehen Sie in den analysierten Schulbüchern für die Qualifikationsphase im Fach Philosophie?</a:t>
            </a:r>
          </a:p>
          <a:p>
            <a:pPr marL="0" indent="0" algn="l" rtl="0">
              <a:buNone/>
            </a:pPr>
            <a:r>
              <a:rPr lang="de-DE" b="0" i="0" dirty="0">
                <a:solidFill>
                  <a:srgbClr val="1D2125"/>
                </a:solidFill>
                <a:effectLst/>
                <a:latin typeface="-apple-system"/>
              </a:rPr>
              <a:t>Bitte laden Sie Ihre Antworten in einem Worddokument bei </a:t>
            </a:r>
            <a:r>
              <a:rPr lang="de-DE" b="0" i="0" dirty="0" err="1">
                <a:solidFill>
                  <a:srgbClr val="1D2125"/>
                </a:solidFill>
                <a:effectLst/>
                <a:latin typeface="-apple-system"/>
              </a:rPr>
              <a:t>Moodle</a:t>
            </a:r>
            <a:r>
              <a:rPr lang="de-DE" b="0" i="0" dirty="0">
                <a:solidFill>
                  <a:srgbClr val="1D2125"/>
                </a:solidFill>
                <a:effectLst/>
                <a:latin typeface="-apple-system"/>
              </a:rPr>
              <a:t> hoch!</a:t>
            </a:r>
          </a:p>
          <a:p>
            <a:pPr marL="0" indent="0">
              <a:buNone/>
            </a:pPr>
            <a:endParaRPr lang="de-DE" dirty="0"/>
          </a:p>
        </p:txBody>
      </p:sp>
      <p:sp>
        <p:nvSpPr>
          <p:cNvPr id="3" name="Titel 2"/>
          <p:cNvSpPr>
            <a:spLocks noGrp="1"/>
          </p:cNvSpPr>
          <p:nvPr>
            <p:ph type="title"/>
          </p:nvPr>
        </p:nvSpPr>
        <p:spPr/>
        <p:txBody>
          <a:bodyPr>
            <a:normAutofit/>
          </a:bodyPr>
          <a:lstStyle/>
          <a:p>
            <a:r>
              <a:rPr lang="de-DE" sz="3200" dirty="0"/>
              <a:t>Reflexionsaufgaben (Rahmenaufgabe)</a:t>
            </a:r>
          </a:p>
        </p:txBody>
      </p:sp>
    </p:spTree>
    <p:extLst>
      <p:ext uri="{BB962C8B-B14F-4D97-AF65-F5344CB8AC3E}">
        <p14:creationId xmlns:p14="http://schemas.microsoft.com/office/powerpoint/2010/main" val="1302060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1C9AD2DB-DF26-4CE0-880E-70E4CFB92C47}"/>
              </a:ext>
            </a:extLst>
          </p:cNvPr>
          <p:cNvSpPr>
            <a:spLocks noGrp="1"/>
          </p:cNvSpPr>
          <p:nvPr>
            <p:ph sz="quarter" idx="10"/>
          </p:nvPr>
        </p:nvSpPr>
        <p:spPr/>
        <p:txBody>
          <a:bodyPr>
            <a:normAutofit/>
          </a:bodyPr>
          <a:lstStyle/>
          <a:p>
            <a:pPr algn="just">
              <a:buFont typeface="+mj-lt"/>
              <a:buAutoNum type="arabicParenBoth"/>
            </a:pPr>
            <a:r>
              <a:rPr lang="de-DE" dirty="0">
                <a:latin typeface="Arial" panose="020B0604020202020204" pitchFamily="34" charset="0"/>
                <a:cs typeface="Arial" panose="020B0604020202020204" pitchFamily="34" charset="0"/>
              </a:rPr>
              <a:t>„</a:t>
            </a:r>
            <a:r>
              <a:rPr lang="de-DE" sz="1800" dirty="0">
                <a:effectLst/>
                <a:latin typeface="Arial" panose="020B0604020202020204" pitchFamily="34" charset="0"/>
                <a:ea typeface="Calibri" panose="020F0502020204030204" pitchFamily="34" charset="0"/>
                <a:cs typeface="Arial" panose="020B0604020202020204" pitchFamily="34" charset="0"/>
              </a:rPr>
              <a:t>Meine Position hat sich in Bezug auf die Verwendung von Schulbüchern geändert. Die Punkte, die mir zuvor wichtig waren, wie z.B. die Erfüllung der Ziele vom KLP und die Inspiration für meinen eigenen Unterricht, bleiben weiterhin bestehen. Allerdings sind einige Punkte, die ich zuvor nicht bedacht habe, hinzugekommen. Oft reicht es nicht aus, dass die Texte den Zielen des KLPs genügen, da in einigen Schulbüchern die relevanten Texte […] in einem wirren Kontext dargestellt wurden, den Kant nicht direkt beabsichtigte. Darüber hinaus gab es in einem Schulbuch einige Missverständnisse zu Kants Begriffen, was ich als fatal für den Unterricht sehe, um Kant zu verstehen. Daher habe ich im Kurs gelernt, dass die Art, wie etwas in einem Schulbuch dargestellt wird, zunächst kritisch betrachtet werden muss, bevor es zum Einsatz kommt.“</a:t>
            </a:r>
          </a:p>
        </p:txBody>
      </p:sp>
      <p:sp>
        <p:nvSpPr>
          <p:cNvPr id="3" name="Titel 2">
            <a:extLst>
              <a:ext uri="{FF2B5EF4-FFF2-40B4-BE49-F238E27FC236}">
                <a16:creationId xmlns:a16="http://schemas.microsoft.com/office/drawing/2014/main" id="{48CFCB0F-C4EE-41A2-880D-565B3F8D5666}"/>
              </a:ext>
            </a:extLst>
          </p:cNvPr>
          <p:cNvSpPr>
            <a:spLocks noGrp="1"/>
          </p:cNvSpPr>
          <p:nvPr>
            <p:ph type="title"/>
          </p:nvPr>
        </p:nvSpPr>
        <p:spPr/>
        <p:txBody>
          <a:bodyPr>
            <a:normAutofit fontScale="90000"/>
          </a:bodyPr>
          <a:lstStyle/>
          <a:p>
            <a:r>
              <a:rPr lang="de-DE" dirty="0"/>
              <a:t>Auszüge aus Antworten zur zweiten Reflexionsaufgabe</a:t>
            </a:r>
          </a:p>
        </p:txBody>
      </p:sp>
    </p:spTree>
    <p:extLst>
      <p:ext uri="{BB962C8B-B14F-4D97-AF65-F5344CB8AC3E}">
        <p14:creationId xmlns:p14="http://schemas.microsoft.com/office/powerpoint/2010/main" val="28705030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1C9AD2DB-DF26-4CE0-880E-70E4CFB92C47}"/>
              </a:ext>
            </a:extLst>
          </p:cNvPr>
          <p:cNvSpPr>
            <a:spLocks noGrp="1"/>
          </p:cNvSpPr>
          <p:nvPr>
            <p:ph sz="quarter" idx="10"/>
          </p:nvPr>
        </p:nvSpPr>
        <p:spPr/>
        <p:txBody>
          <a:bodyPr>
            <a:normAutofit lnSpcReduction="10000"/>
          </a:bodyPr>
          <a:lstStyle/>
          <a:p>
            <a:pPr algn="just">
              <a:buFont typeface="+mj-lt"/>
              <a:buAutoNum type="arabicParenBoth" startAt="2"/>
            </a:pPr>
            <a:r>
              <a:rPr lang="de-DE" sz="1800" dirty="0">
                <a:effectLst/>
                <a:latin typeface="Arial" panose="020B0604020202020204" pitchFamily="34" charset="0"/>
                <a:ea typeface="Times New Roman" panose="02020603050405020304" pitchFamily="18" charset="0"/>
                <a:cs typeface="Arial" panose="020B0604020202020204" pitchFamily="34" charset="0"/>
              </a:rPr>
              <a:t>„Bei der Analyse der Texte in den ausgewählten Lehrwerken ist oftmals aufgefallen, dass keine Ausschnitte aus dem Originaltext verwendet wurden […]. Dies führt dazu, dass die Schülerinnen und Schüler nicht selbst die Chance haben, den Text des Philosophen zu interpretieren, weshalb sie diesen </a:t>
            </a:r>
            <a:r>
              <a:rPr lang="de-DE" sz="1800" dirty="0" err="1">
                <a:effectLst/>
                <a:latin typeface="Arial" panose="020B0604020202020204" pitchFamily="34" charset="0"/>
                <a:ea typeface="Times New Roman" panose="02020603050405020304" pitchFamily="18" charset="0"/>
                <a:cs typeface="Arial" panose="020B0604020202020204" pitchFamily="34" charset="0"/>
              </a:rPr>
              <a:t>Skill</a:t>
            </a:r>
            <a:r>
              <a:rPr lang="de-DE" sz="1800" dirty="0">
                <a:effectLst/>
                <a:latin typeface="Arial" panose="020B0604020202020204" pitchFamily="34" charset="0"/>
                <a:ea typeface="Times New Roman" panose="02020603050405020304" pitchFamily="18" charset="0"/>
                <a:cs typeface="Arial" panose="020B0604020202020204" pitchFamily="34" charset="0"/>
              </a:rPr>
              <a:t> nicht lernen. Außerdem kann es schnell zu Interpretationsfehlern durch den Autor [= Verfasser-/Autorentext] kommen, wodurch den Schülerinnen und Schülern ein falsches Bild des Philosophen gelehrt wird. Aus diesem Grund würde ich nun darauf achten, dass die Schülerinnen und Schüler auf jeden Fall einen Ausschnitt aus dem Originalwerk des zu behandelten Philosophen lesen und interpretieren sollen. </a:t>
            </a:r>
          </a:p>
          <a:p>
            <a:pPr marL="342000" indent="0" algn="just">
              <a:buNone/>
            </a:pPr>
            <a:r>
              <a:rPr lang="de-DE" sz="1800" dirty="0">
                <a:effectLst/>
                <a:latin typeface="Arial" panose="020B0604020202020204" pitchFamily="34" charset="0"/>
                <a:ea typeface="Times New Roman" panose="02020603050405020304" pitchFamily="18" charset="0"/>
                <a:cs typeface="Arial" panose="020B0604020202020204" pitchFamily="34" charset="0"/>
              </a:rPr>
              <a:t>Die Veranschaulichung durch z.B. Bilder oder Grafiken würde ich nur noch dann einsetzen, wenn nicht die Gefahr besteht, dass die </a:t>
            </a:r>
            <a:r>
              <a:rPr lang="de-DE" sz="1800" dirty="0" err="1">
                <a:effectLst/>
                <a:latin typeface="Arial" panose="020B0604020202020204" pitchFamily="34" charset="0"/>
                <a:ea typeface="Times New Roman" panose="02020603050405020304" pitchFamily="18" charset="0"/>
                <a:cs typeface="Arial" panose="020B0604020202020204" pitchFamily="34" charset="0"/>
              </a:rPr>
              <a:t>SuS</a:t>
            </a:r>
            <a:r>
              <a:rPr lang="de-DE" sz="1800" dirty="0">
                <a:effectLst/>
                <a:latin typeface="Arial" panose="020B0604020202020204" pitchFamily="34" charset="0"/>
                <a:ea typeface="Times New Roman" panose="02020603050405020304" pitchFamily="18" charset="0"/>
                <a:cs typeface="Arial" panose="020B0604020202020204" pitchFamily="34" charset="0"/>
              </a:rPr>
              <a:t> verwirrt werden. Dabei hilft es [sic] eigene Grafiken oder Ähnliches zu entwickeln. Dies kann auch gut in Zusammenarbeit mit den </a:t>
            </a:r>
            <a:r>
              <a:rPr lang="de-DE" sz="1800" dirty="0" err="1">
                <a:effectLst/>
                <a:latin typeface="Arial" panose="020B0604020202020204" pitchFamily="34" charset="0"/>
                <a:ea typeface="Times New Roman" panose="02020603050405020304" pitchFamily="18" charset="0"/>
                <a:cs typeface="Arial" panose="020B0604020202020204" pitchFamily="34" charset="0"/>
              </a:rPr>
              <a:t>SuS</a:t>
            </a:r>
            <a:r>
              <a:rPr lang="de-DE" sz="1800" dirty="0">
                <a:effectLst/>
                <a:latin typeface="Arial" panose="020B0604020202020204" pitchFamily="34" charset="0"/>
                <a:ea typeface="Times New Roman" panose="02020603050405020304" pitchFamily="18" charset="0"/>
                <a:cs typeface="Arial" panose="020B0604020202020204" pitchFamily="34" charset="0"/>
              </a:rPr>
              <a:t> geschehen, um ihr Verständnis zu dem [sic] aktuellen Thema zu prüfen.“</a:t>
            </a:r>
          </a:p>
          <a:p>
            <a:pPr algn="just"/>
            <a:endParaRPr lang="de-DE" dirty="0">
              <a:latin typeface="Arial" panose="020B0604020202020204" pitchFamily="34" charset="0"/>
              <a:cs typeface="Arial" panose="020B0604020202020204" pitchFamily="34" charset="0"/>
            </a:endParaRPr>
          </a:p>
        </p:txBody>
      </p:sp>
      <p:sp>
        <p:nvSpPr>
          <p:cNvPr id="3" name="Titel 2">
            <a:extLst>
              <a:ext uri="{FF2B5EF4-FFF2-40B4-BE49-F238E27FC236}">
                <a16:creationId xmlns:a16="http://schemas.microsoft.com/office/drawing/2014/main" id="{48CFCB0F-C4EE-41A2-880D-565B3F8D5666}"/>
              </a:ext>
            </a:extLst>
          </p:cNvPr>
          <p:cNvSpPr>
            <a:spLocks noGrp="1"/>
          </p:cNvSpPr>
          <p:nvPr>
            <p:ph type="title"/>
          </p:nvPr>
        </p:nvSpPr>
        <p:spPr/>
        <p:txBody>
          <a:bodyPr>
            <a:normAutofit fontScale="90000"/>
          </a:bodyPr>
          <a:lstStyle/>
          <a:p>
            <a:r>
              <a:rPr lang="de-DE" dirty="0"/>
              <a:t>Auszüge aus Antworten zur zweiten Reflexionsaufgabe</a:t>
            </a:r>
          </a:p>
        </p:txBody>
      </p:sp>
    </p:spTree>
    <p:extLst>
      <p:ext uri="{BB962C8B-B14F-4D97-AF65-F5344CB8AC3E}">
        <p14:creationId xmlns:p14="http://schemas.microsoft.com/office/powerpoint/2010/main" val="38128262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23459F3-1D24-4F45-AD1F-5CFA286D224E}"/>
              </a:ext>
            </a:extLst>
          </p:cNvPr>
          <p:cNvSpPr>
            <a:spLocks noGrp="1"/>
          </p:cNvSpPr>
          <p:nvPr>
            <p:ph sz="quarter" idx="10"/>
          </p:nvPr>
        </p:nvSpPr>
        <p:spPr/>
        <p:txBody>
          <a:bodyPr>
            <a:normAutofit/>
          </a:bodyPr>
          <a:lstStyle/>
          <a:p>
            <a:pPr marL="0" indent="0">
              <a:buNone/>
            </a:pPr>
            <a:r>
              <a:rPr lang="de-DE" sz="2000" dirty="0">
                <a:effectLst/>
                <a:latin typeface="Arial" panose="020B0604020202020204" pitchFamily="34" charset="0"/>
                <a:ea typeface="Calibri" panose="020F0502020204030204" pitchFamily="34" charset="0"/>
                <a:cs typeface="Arial" panose="020B0604020202020204" pitchFamily="34" charset="0"/>
              </a:rPr>
              <a:t>I. Phase: Lektüre des Originaltexts von Kant (</a:t>
            </a:r>
            <a:r>
              <a:rPr lang="de-DE" sz="2000">
                <a:effectLst/>
                <a:latin typeface="Arial" panose="020B0604020202020204" pitchFamily="34" charset="0"/>
                <a:ea typeface="Calibri" panose="020F0502020204030204" pitchFamily="34" charset="0"/>
                <a:cs typeface="Arial" panose="020B0604020202020204" pitchFamily="34" charset="0"/>
              </a:rPr>
              <a:t>6 Sitzungen </a:t>
            </a:r>
            <a:r>
              <a:rPr lang="de-DE" sz="2000" dirty="0">
                <a:effectLst/>
                <a:latin typeface="Arial" panose="020B0604020202020204" pitchFamily="34" charset="0"/>
                <a:ea typeface="Calibri" panose="020F0502020204030204" pitchFamily="34" charset="0"/>
                <a:cs typeface="Arial" panose="020B0604020202020204" pitchFamily="34" charset="0"/>
              </a:rPr>
              <a:t>+ Blocktermin)</a:t>
            </a:r>
          </a:p>
          <a:p>
            <a:pPr marL="0" indent="0">
              <a:buNone/>
            </a:pPr>
            <a:endParaRPr lang="de-DE" sz="2000" dirty="0">
              <a:effectLst/>
              <a:latin typeface="Arial" panose="020B0604020202020204" pitchFamily="34" charset="0"/>
              <a:ea typeface="Calibri" panose="020F0502020204030204" pitchFamily="34" charset="0"/>
              <a:cs typeface="Arial" panose="020B0604020202020204" pitchFamily="34" charset="0"/>
            </a:endParaRPr>
          </a:p>
          <a:p>
            <a:pPr marL="0" indent="0">
              <a:buNone/>
            </a:pPr>
            <a:r>
              <a:rPr lang="de-DE" sz="2000" dirty="0">
                <a:effectLst/>
                <a:latin typeface="Arial" panose="020B0604020202020204" pitchFamily="34" charset="0"/>
                <a:ea typeface="Calibri" panose="020F0502020204030204" pitchFamily="34" charset="0"/>
                <a:cs typeface="Arial" panose="020B0604020202020204" pitchFamily="34" charset="0"/>
              </a:rPr>
              <a:t>II. Phase: Kritische Analyse der Darstellung von Kants Ethik in Schulbüchern für die gymnasiale Oberstufe (3 Sitzungen)</a:t>
            </a:r>
          </a:p>
          <a:p>
            <a:pPr marL="0" indent="0">
              <a:buNone/>
            </a:pPr>
            <a:endParaRPr lang="de-DE" sz="2000" dirty="0">
              <a:latin typeface="Arial" panose="020B0604020202020204" pitchFamily="34" charset="0"/>
              <a:ea typeface="Calibri" panose="020F0502020204030204" pitchFamily="34" charset="0"/>
              <a:cs typeface="Arial" panose="020B0604020202020204" pitchFamily="34" charset="0"/>
            </a:endParaRPr>
          </a:p>
          <a:p>
            <a:pPr marL="0" indent="0">
              <a:buNone/>
            </a:pPr>
            <a:r>
              <a:rPr lang="de-DE" sz="2000" dirty="0">
                <a:effectLst/>
                <a:latin typeface="Arial" panose="020B0604020202020204" pitchFamily="34" charset="0"/>
                <a:ea typeface="Calibri" panose="020F0502020204030204" pitchFamily="34" charset="0"/>
                <a:cs typeface="Arial" panose="020B0604020202020204" pitchFamily="34" charset="0"/>
              </a:rPr>
              <a:t>III. Phase: Wie Kants praktische Philosophie in der Oberstufe unterrichten? Übungen im Erstellen von Unterrichtsmaterialien (2 Sitzungen)</a:t>
            </a:r>
          </a:p>
          <a:p>
            <a:pPr marL="0" indent="0">
              <a:lnSpc>
                <a:spcPct val="107000"/>
              </a:lnSpc>
              <a:spcAft>
                <a:spcPts val="800"/>
              </a:spcAft>
              <a:buNone/>
            </a:pPr>
            <a:endParaRPr lang="de-DE" sz="2000" dirty="0">
              <a:latin typeface="Arial" panose="020B0604020202020204" pitchFamily="34" charset="0"/>
              <a:cs typeface="Arial" panose="020B0604020202020204" pitchFamily="34" charset="0"/>
            </a:endParaRPr>
          </a:p>
          <a:p>
            <a:pPr marL="0" indent="0">
              <a:lnSpc>
                <a:spcPct val="107000"/>
              </a:lnSpc>
              <a:spcAft>
                <a:spcPts val="800"/>
              </a:spcAft>
              <a:buNone/>
            </a:pPr>
            <a:r>
              <a:rPr lang="de-DE" sz="2000" dirty="0">
                <a:latin typeface="Arial" panose="020B0604020202020204" pitchFamily="34" charset="0"/>
                <a:cs typeface="Arial" panose="020B0604020202020204" pitchFamily="34" charset="0"/>
              </a:rPr>
              <a:t>[IV. Phase: Wie mit Kants Rassismus (im Unterricht) umgehen? (1 Sitzung)]</a:t>
            </a:r>
          </a:p>
        </p:txBody>
      </p:sp>
      <p:sp>
        <p:nvSpPr>
          <p:cNvPr id="3" name="Titel 2">
            <a:extLst>
              <a:ext uri="{FF2B5EF4-FFF2-40B4-BE49-F238E27FC236}">
                <a16:creationId xmlns:a16="http://schemas.microsoft.com/office/drawing/2014/main" id="{22C364F9-A898-43CB-8D2F-4F22EDAC0B67}"/>
              </a:ext>
            </a:extLst>
          </p:cNvPr>
          <p:cNvSpPr>
            <a:spLocks noGrp="1"/>
          </p:cNvSpPr>
          <p:nvPr>
            <p:ph type="title"/>
          </p:nvPr>
        </p:nvSpPr>
        <p:spPr/>
        <p:txBody>
          <a:bodyPr/>
          <a:lstStyle/>
          <a:p>
            <a:r>
              <a:rPr lang="de-DE" dirty="0"/>
              <a:t>Seminarplan</a:t>
            </a:r>
          </a:p>
        </p:txBody>
      </p:sp>
    </p:spTree>
    <p:extLst>
      <p:ext uri="{BB962C8B-B14F-4D97-AF65-F5344CB8AC3E}">
        <p14:creationId xmlns:p14="http://schemas.microsoft.com/office/powerpoint/2010/main" val="23194414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0"/>
          </p:nvPr>
        </p:nvSpPr>
        <p:spPr/>
        <p:txBody>
          <a:bodyPr/>
          <a:lstStyle/>
          <a:p>
            <a:pPr marL="0" indent="0" algn="just">
              <a:lnSpc>
                <a:spcPct val="107000"/>
              </a:lnSpc>
              <a:spcAft>
                <a:spcPts val="800"/>
              </a:spcAft>
              <a:buNone/>
            </a:pPr>
            <a:r>
              <a:rPr lang="de-DE" sz="1800" dirty="0">
                <a:effectLst/>
                <a:latin typeface="Arial" panose="020B0604020202020204" pitchFamily="34" charset="0"/>
                <a:ea typeface="Calibri" panose="020F0502020204030204" pitchFamily="34" charset="0"/>
                <a:cs typeface="Arial" panose="020B0604020202020204" pitchFamily="34" charset="0"/>
              </a:rPr>
              <a:t>Erster Abschnitt: Übergang von der gemeinen sittlichen Vernunfterkenntnis zur philosophischen</a:t>
            </a:r>
          </a:p>
          <a:p>
            <a:pPr marL="0" indent="0" algn="just">
              <a:lnSpc>
                <a:spcPct val="107000"/>
              </a:lnSpc>
              <a:spcAft>
                <a:spcPts val="800"/>
              </a:spcAft>
              <a:buNone/>
            </a:pPr>
            <a:r>
              <a:rPr lang="de-DE" sz="1800" dirty="0">
                <a:effectLst/>
                <a:latin typeface="Arial" panose="020B0604020202020204" pitchFamily="34" charset="0"/>
                <a:ea typeface="Calibri" panose="020F0502020204030204" pitchFamily="34" charset="0"/>
                <a:cs typeface="Arial" panose="020B0604020202020204" pitchFamily="34" charset="0"/>
              </a:rPr>
              <a:t>1. Warum kann nur der gute Wille „ohne Einschränkung für gut […] gehalten werden“? (IV 393-395; BA 1-4)</a:t>
            </a:r>
          </a:p>
          <a:p>
            <a:pPr marL="0" indent="0" algn="just">
              <a:lnSpc>
                <a:spcPct val="107000"/>
              </a:lnSpc>
              <a:spcAft>
                <a:spcPts val="800"/>
              </a:spcAft>
              <a:buNone/>
            </a:pPr>
            <a:r>
              <a:rPr lang="de-DE" sz="1800" dirty="0">
                <a:effectLst/>
                <a:latin typeface="Arial" panose="020B0604020202020204" pitchFamily="34" charset="0"/>
                <a:ea typeface="Calibri" panose="020F0502020204030204" pitchFamily="34" charset="0"/>
                <a:cs typeface="Arial" panose="020B0604020202020204" pitchFamily="34" charset="0"/>
              </a:rPr>
              <a:t>2. Welche Verbindung besteht zwischen dem guten Willen und dem Begriff der Pflicht? (IV 397; BA 8)</a:t>
            </a:r>
          </a:p>
          <a:p>
            <a:pPr marL="0" indent="0" algn="just">
              <a:lnSpc>
                <a:spcPct val="107000"/>
              </a:lnSpc>
              <a:spcAft>
                <a:spcPts val="800"/>
              </a:spcAft>
              <a:buNone/>
            </a:pPr>
            <a:r>
              <a:rPr lang="de-DE" sz="1800" dirty="0">
                <a:effectLst/>
                <a:latin typeface="Arial" panose="020B0604020202020204" pitchFamily="34" charset="0"/>
                <a:ea typeface="Calibri" panose="020F0502020204030204" pitchFamily="34" charset="0"/>
                <a:cs typeface="Arial" panose="020B0604020202020204" pitchFamily="34" charset="0"/>
              </a:rPr>
              <a:t>3. Worin besteht der Unterschied zwischen einer Handlung aus Pflicht und einer pflichtmäßigen Handlung? Sie können dies gern anhand eines Beispiels erläutern. (IV 397-399; BA 8-13)</a:t>
            </a:r>
          </a:p>
          <a:p>
            <a:pPr marL="0" indent="0" algn="just">
              <a:lnSpc>
                <a:spcPct val="107000"/>
              </a:lnSpc>
              <a:spcAft>
                <a:spcPts val="800"/>
              </a:spcAft>
              <a:buNone/>
            </a:pPr>
            <a:r>
              <a:rPr lang="de-DE" sz="1800" dirty="0">
                <a:effectLst/>
                <a:latin typeface="Arial" panose="020B0604020202020204" pitchFamily="34" charset="0"/>
                <a:ea typeface="Calibri" panose="020F0502020204030204" pitchFamily="34" charset="0"/>
                <a:cs typeface="Arial" panose="020B0604020202020204" pitchFamily="34" charset="0"/>
              </a:rPr>
              <a:t>4. Worin liegt der moralische Wert einer Handlung aus Pflicht? (IV 399-402; BA 13-16)</a:t>
            </a:r>
          </a:p>
          <a:p>
            <a:pPr marL="0" indent="0" algn="just">
              <a:lnSpc>
                <a:spcPct val="107000"/>
              </a:lnSpc>
              <a:spcAft>
                <a:spcPts val="800"/>
              </a:spcAft>
              <a:buNone/>
            </a:pPr>
            <a:r>
              <a:rPr lang="de-DE" sz="1800" dirty="0">
                <a:effectLst/>
                <a:latin typeface="Arial" panose="020B0604020202020204" pitchFamily="34" charset="0"/>
                <a:ea typeface="Calibri" panose="020F0502020204030204" pitchFamily="34" charset="0"/>
                <a:cs typeface="Arial" panose="020B0604020202020204" pitchFamily="34" charset="0"/>
              </a:rPr>
              <a:t>5. Was bedeutet: Achtung für das Gesetz? (IV 399-401; BA 13-15)</a:t>
            </a:r>
          </a:p>
        </p:txBody>
      </p:sp>
      <p:sp>
        <p:nvSpPr>
          <p:cNvPr id="3" name="Titel 2"/>
          <p:cNvSpPr>
            <a:spLocks noGrp="1"/>
          </p:cNvSpPr>
          <p:nvPr>
            <p:ph type="title"/>
          </p:nvPr>
        </p:nvSpPr>
        <p:spPr/>
        <p:txBody>
          <a:bodyPr>
            <a:normAutofit fontScale="90000"/>
          </a:bodyPr>
          <a:lstStyle/>
          <a:p>
            <a:r>
              <a:rPr lang="de-DE" dirty="0"/>
              <a:t>Beispiel: Leitfragen zur 3. Sitzung</a:t>
            </a:r>
          </a:p>
        </p:txBody>
      </p:sp>
    </p:spTree>
    <p:extLst>
      <p:ext uri="{BB962C8B-B14F-4D97-AF65-F5344CB8AC3E}">
        <p14:creationId xmlns:p14="http://schemas.microsoft.com/office/powerpoint/2010/main" val="17804195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221602" y="-99392"/>
            <a:ext cx="8568183" cy="1143000"/>
          </a:xfrm>
        </p:spPr>
        <p:txBody>
          <a:bodyPr>
            <a:normAutofit/>
          </a:bodyPr>
          <a:lstStyle/>
          <a:p>
            <a:r>
              <a:rPr lang="de-DE" sz="2800" dirty="0"/>
              <a:t>Leitfaden kritische Schulbuchanalyse (Auszug)</a:t>
            </a:r>
          </a:p>
        </p:txBody>
      </p:sp>
      <p:pic>
        <p:nvPicPr>
          <p:cNvPr id="9" name="Grafik 8">
            <a:extLst>
              <a:ext uri="{FF2B5EF4-FFF2-40B4-BE49-F238E27FC236}">
                <a16:creationId xmlns:a16="http://schemas.microsoft.com/office/drawing/2014/main" id="{7B6A8E10-992A-47B8-B123-77F55F8280B3}"/>
              </a:ext>
            </a:extLst>
          </p:cNvPr>
          <p:cNvPicPr>
            <a:picLocks noChangeAspect="1"/>
          </p:cNvPicPr>
          <p:nvPr/>
        </p:nvPicPr>
        <p:blipFill>
          <a:blip r:embed="rId3"/>
          <a:stretch>
            <a:fillRect/>
          </a:stretch>
        </p:blipFill>
        <p:spPr>
          <a:xfrm>
            <a:off x="468733" y="712320"/>
            <a:ext cx="7215780" cy="5335304"/>
          </a:xfrm>
          <a:prstGeom prst="rect">
            <a:avLst/>
          </a:prstGeom>
        </p:spPr>
      </p:pic>
    </p:spTree>
    <p:extLst>
      <p:ext uri="{BB962C8B-B14F-4D97-AF65-F5344CB8AC3E}">
        <p14:creationId xmlns:p14="http://schemas.microsoft.com/office/powerpoint/2010/main" val="40469280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nhaltsplatzhalter 3"/>
          <p:cNvPicPr>
            <a:picLocks noGrp="1" noChangeAspect="1"/>
          </p:cNvPicPr>
          <p:nvPr>
            <p:ph sz="quarter" idx="10"/>
          </p:nvPr>
        </p:nvPicPr>
        <p:blipFill>
          <a:blip r:embed="rId3"/>
          <a:stretch>
            <a:fillRect/>
          </a:stretch>
        </p:blipFill>
        <p:spPr>
          <a:xfrm>
            <a:off x="468313" y="1570039"/>
            <a:ext cx="2807543" cy="3989952"/>
          </a:xfrm>
          <a:prstGeom prst="rect">
            <a:avLst/>
          </a:prstGeom>
        </p:spPr>
      </p:pic>
      <p:sp>
        <p:nvSpPr>
          <p:cNvPr id="3" name="Titel 2"/>
          <p:cNvSpPr>
            <a:spLocks noGrp="1"/>
          </p:cNvSpPr>
          <p:nvPr>
            <p:ph type="title"/>
          </p:nvPr>
        </p:nvSpPr>
        <p:spPr/>
        <p:txBody>
          <a:bodyPr/>
          <a:lstStyle/>
          <a:p>
            <a:endParaRPr lang="de-DE"/>
          </a:p>
        </p:txBody>
      </p:sp>
      <p:pic>
        <p:nvPicPr>
          <p:cNvPr id="5" name="Grafik 4"/>
          <p:cNvPicPr>
            <a:picLocks noChangeAspect="1"/>
          </p:cNvPicPr>
          <p:nvPr/>
        </p:nvPicPr>
        <p:blipFill>
          <a:blip r:embed="rId4"/>
          <a:stretch>
            <a:fillRect/>
          </a:stretch>
        </p:blipFill>
        <p:spPr>
          <a:xfrm>
            <a:off x="4583112" y="1570038"/>
            <a:ext cx="2797199" cy="3950845"/>
          </a:xfrm>
          <a:prstGeom prst="rect">
            <a:avLst/>
          </a:prstGeom>
        </p:spPr>
      </p:pic>
    </p:spTree>
    <p:extLst>
      <p:ext uri="{BB962C8B-B14F-4D97-AF65-F5344CB8AC3E}">
        <p14:creationId xmlns:p14="http://schemas.microsoft.com/office/powerpoint/2010/main" val="41945673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nhaltsplatzhalter 3"/>
          <p:cNvPicPr>
            <a:picLocks noGrp="1" noChangeAspect="1"/>
          </p:cNvPicPr>
          <p:nvPr>
            <p:ph sz="quarter" idx="10"/>
          </p:nvPr>
        </p:nvPicPr>
        <p:blipFill>
          <a:blip r:embed="rId2"/>
          <a:stretch>
            <a:fillRect/>
          </a:stretch>
        </p:blipFill>
        <p:spPr>
          <a:xfrm>
            <a:off x="473950" y="1585403"/>
            <a:ext cx="2935718" cy="4036613"/>
          </a:xfrm>
          <a:prstGeom prst="rect">
            <a:avLst/>
          </a:prstGeom>
        </p:spPr>
      </p:pic>
      <p:sp>
        <p:nvSpPr>
          <p:cNvPr id="3" name="Titel 2"/>
          <p:cNvSpPr>
            <a:spLocks noGrp="1"/>
          </p:cNvSpPr>
          <p:nvPr>
            <p:ph type="title"/>
          </p:nvPr>
        </p:nvSpPr>
        <p:spPr/>
        <p:txBody>
          <a:bodyPr/>
          <a:lstStyle/>
          <a:p>
            <a:endParaRPr lang="de-DE"/>
          </a:p>
        </p:txBody>
      </p:sp>
      <p:pic>
        <p:nvPicPr>
          <p:cNvPr id="5" name="Grafik 4"/>
          <p:cNvPicPr>
            <a:picLocks noChangeAspect="1"/>
          </p:cNvPicPr>
          <p:nvPr/>
        </p:nvPicPr>
        <p:blipFill>
          <a:blip r:embed="rId3"/>
          <a:stretch>
            <a:fillRect/>
          </a:stretch>
        </p:blipFill>
        <p:spPr>
          <a:xfrm>
            <a:off x="4716016" y="1566621"/>
            <a:ext cx="2952328" cy="4055395"/>
          </a:xfrm>
          <a:prstGeom prst="rect">
            <a:avLst/>
          </a:prstGeom>
        </p:spPr>
      </p:pic>
    </p:spTree>
    <p:extLst>
      <p:ext uri="{BB962C8B-B14F-4D97-AF65-F5344CB8AC3E}">
        <p14:creationId xmlns:p14="http://schemas.microsoft.com/office/powerpoint/2010/main" val="17933749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e 4">
            <a:extLst>
              <a:ext uri="{FF2B5EF4-FFF2-40B4-BE49-F238E27FC236}">
                <a16:creationId xmlns:a16="http://schemas.microsoft.com/office/drawing/2014/main" id="{AD31BAA0-F987-4EB2-ADDC-9A97FA10516A}"/>
              </a:ext>
            </a:extLst>
          </p:cNvPr>
          <p:cNvGraphicFramePr>
            <a:graphicFrameLocks noGrp="1"/>
          </p:cNvGraphicFramePr>
          <p:nvPr>
            <p:ph sz="quarter" idx="10"/>
            <p:extLst>
              <p:ext uri="{D42A27DB-BD31-4B8C-83A1-F6EECF244321}">
                <p14:modId xmlns:p14="http://schemas.microsoft.com/office/powerpoint/2010/main" val="2819917291"/>
              </p:ext>
            </p:extLst>
          </p:nvPr>
        </p:nvGraphicFramePr>
        <p:xfrm>
          <a:off x="144283" y="2138945"/>
          <a:ext cx="8784976" cy="3931920"/>
        </p:xfrm>
        <a:graphic>
          <a:graphicData uri="http://schemas.openxmlformats.org/drawingml/2006/table">
            <a:tbl>
              <a:tblPr firstRow="1" bandRow="1">
                <a:tableStyleId>{9D7B26C5-4107-4FEC-AEDC-1716B250A1EF}</a:tableStyleId>
              </a:tblPr>
              <a:tblGrid>
                <a:gridCol w="4680520">
                  <a:extLst>
                    <a:ext uri="{9D8B030D-6E8A-4147-A177-3AD203B41FA5}">
                      <a16:colId xmlns:a16="http://schemas.microsoft.com/office/drawing/2014/main" val="1249117976"/>
                    </a:ext>
                  </a:extLst>
                </a:gridCol>
                <a:gridCol w="4104456">
                  <a:extLst>
                    <a:ext uri="{9D8B030D-6E8A-4147-A177-3AD203B41FA5}">
                      <a16:colId xmlns:a16="http://schemas.microsoft.com/office/drawing/2014/main" val="1543796748"/>
                    </a:ext>
                  </a:extLst>
                </a:gridCol>
              </a:tblGrid>
              <a:tr h="1413663">
                <a:tc>
                  <a:txBody>
                    <a:bodyPr/>
                    <a:lstStyle/>
                    <a:p>
                      <a:r>
                        <a:rPr lang="de-DE" sz="1800" b="1" i="1" kern="1200" dirty="0">
                          <a:solidFill>
                            <a:schemeClr val="tx1"/>
                          </a:solidFill>
                          <a:effectLst/>
                          <a:latin typeface="+mn-lt"/>
                          <a:ea typeface="+mn-ea"/>
                          <a:cs typeface="+mn-cs"/>
                        </a:rPr>
                        <a:t>Zugänge zur Philosophie 1 </a:t>
                      </a:r>
                      <a:r>
                        <a:rPr lang="de-DE" sz="1800" b="1" i="0" kern="1200" dirty="0">
                          <a:solidFill>
                            <a:schemeClr val="tx1"/>
                          </a:solidFill>
                          <a:effectLst/>
                          <a:latin typeface="+mn-lt"/>
                          <a:ea typeface="+mn-ea"/>
                          <a:cs typeface="+mn-cs"/>
                        </a:rPr>
                        <a:t>(2004)</a:t>
                      </a:r>
                    </a:p>
                    <a:p>
                      <a:endParaRPr lang="de-DE" sz="1800" b="1" i="0" kern="1200" dirty="0">
                        <a:solidFill>
                          <a:schemeClr val="tx1"/>
                        </a:solidFill>
                        <a:effectLst/>
                        <a:latin typeface="+mn-lt"/>
                        <a:ea typeface="+mn-ea"/>
                        <a:cs typeface="+mn-cs"/>
                      </a:endParaRPr>
                    </a:p>
                    <a:p>
                      <a:r>
                        <a:rPr lang="de-DE" sz="1800" b="0" i="0" kern="1200" dirty="0">
                          <a:solidFill>
                            <a:schemeClr val="tx1"/>
                          </a:solidFill>
                          <a:effectLst/>
                          <a:latin typeface="+mn-lt"/>
                          <a:ea typeface="+mn-ea"/>
                          <a:cs typeface="+mn-cs"/>
                        </a:rPr>
                        <a:t>Kapitel 4 Pflicht als moralisches Prinzip – die Ethik Kants</a:t>
                      </a:r>
                    </a:p>
                    <a:p>
                      <a:endParaRPr lang="de-DE" sz="1800" b="0" i="0" kern="1200" dirty="0">
                        <a:solidFill>
                          <a:schemeClr val="tx1"/>
                        </a:solidFill>
                        <a:effectLst/>
                        <a:latin typeface="+mn-lt"/>
                        <a:ea typeface="+mn-ea"/>
                        <a:cs typeface="+mn-cs"/>
                      </a:endParaRPr>
                    </a:p>
                    <a:p>
                      <a:pPr marL="285750" indent="-285750">
                        <a:buFont typeface="Arial" panose="020B0604020202020204" pitchFamily="34" charset="0"/>
                        <a:buChar char="•"/>
                      </a:pPr>
                      <a:r>
                        <a:rPr lang="de-DE" b="0" dirty="0"/>
                        <a:t>Darstellung der </a:t>
                      </a:r>
                      <a:r>
                        <a:rPr lang="de-DE" b="0" i="1" dirty="0"/>
                        <a:t>Grundlegung </a:t>
                      </a:r>
                      <a:r>
                        <a:rPr lang="de-DE" b="0" i="0" dirty="0"/>
                        <a:t>„im Sinne einer Ganzschrift“</a:t>
                      </a:r>
                    </a:p>
                    <a:p>
                      <a:pPr marL="285750" indent="-285750">
                        <a:buFont typeface="Arial" panose="020B0604020202020204" pitchFamily="34" charset="0"/>
                        <a:buChar char="•"/>
                      </a:pPr>
                      <a:r>
                        <a:rPr lang="de-DE" b="0" i="0" dirty="0"/>
                        <a:t>Auszüge aus der </a:t>
                      </a:r>
                      <a:r>
                        <a:rPr lang="de-DE" b="0" i="1" dirty="0"/>
                        <a:t>Grundlegung</a:t>
                      </a:r>
                      <a:r>
                        <a:rPr lang="de-DE" b="0" i="0" dirty="0"/>
                        <a:t> machen ca. 70% des Kapiteltexts aus.</a:t>
                      </a:r>
                    </a:p>
                    <a:p>
                      <a:pPr marL="285750" indent="-285750">
                        <a:buFont typeface="Arial" panose="020B0604020202020204" pitchFamily="34" charset="0"/>
                        <a:buChar char="•"/>
                      </a:pPr>
                      <a:r>
                        <a:rPr lang="de-DE" b="0" i="0" dirty="0"/>
                        <a:t>Anspruch, die wesentlichen argumentativen Schritte der Abschnitte 1 &amp; 2 der </a:t>
                      </a:r>
                      <a:r>
                        <a:rPr lang="de-DE" b="0" i="1" dirty="0"/>
                        <a:t>GMS</a:t>
                      </a:r>
                      <a:r>
                        <a:rPr lang="de-DE" b="0" i="0" dirty="0"/>
                        <a:t> anhand von Auszügen nachzuvollziehen (vom „guten Willen“ bis zum „Prinzip der Autonomie“)</a:t>
                      </a:r>
                      <a:endParaRPr lang="de-DE" b="0" dirty="0"/>
                    </a:p>
                  </a:txBody>
                  <a:tcPr/>
                </a:tc>
                <a:tc>
                  <a:txBody>
                    <a:bodyPr/>
                    <a:lstStyle/>
                    <a:p>
                      <a:r>
                        <a:rPr lang="de-DE" sz="1800" b="1" i="1" kern="1200" dirty="0">
                          <a:solidFill>
                            <a:schemeClr val="tx1"/>
                          </a:solidFill>
                          <a:effectLst/>
                          <a:latin typeface="+mn-lt"/>
                          <a:ea typeface="+mn-ea"/>
                          <a:cs typeface="+mn-cs"/>
                        </a:rPr>
                        <a:t>Zugänge zur Philosophie. Qualifikationsphase (2015)</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b="0" i="0" kern="1200" dirty="0">
                          <a:solidFill>
                            <a:schemeClr val="tx1"/>
                          </a:solidFill>
                          <a:effectLst/>
                          <a:latin typeface="+mn-lt"/>
                          <a:ea typeface="+mn-ea"/>
                          <a:cs typeface="+mn-cs"/>
                        </a:rPr>
                        <a:t>Kapitel 2.4 Pflicht als moralisches Prinzip – die Ethik Kants</a:t>
                      </a:r>
                    </a:p>
                    <a:p>
                      <a:endParaRPr lang="de-DE" b="0" dirty="0"/>
                    </a:p>
                    <a:p>
                      <a:pPr marL="285750" indent="-285750">
                        <a:buFont typeface="Arial" panose="020B0604020202020204" pitchFamily="34" charset="0"/>
                        <a:buChar char="•"/>
                      </a:pPr>
                      <a:r>
                        <a:rPr lang="de-DE" b="0" dirty="0"/>
                        <a:t>Auszüge aus der </a:t>
                      </a:r>
                      <a:r>
                        <a:rPr lang="de-DE" b="0" i="1" dirty="0"/>
                        <a:t>Grundlegung </a:t>
                      </a:r>
                      <a:r>
                        <a:rPr lang="de-DE" b="0" i="0" dirty="0"/>
                        <a:t>wurden auf weniger als ein Drittel des Kapiteltexts reduziert.</a:t>
                      </a:r>
                    </a:p>
                    <a:p>
                      <a:pPr marL="285750" indent="-285750">
                        <a:buFont typeface="Arial" panose="020B0604020202020204" pitchFamily="34" charset="0"/>
                        <a:buChar char="•"/>
                      </a:pPr>
                      <a:r>
                        <a:rPr lang="de-DE" b="0" i="0" dirty="0"/>
                        <a:t>Schwierig erscheinende argumentative Schritte wurden durch sog. Verfassertexte ersetzt.</a:t>
                      </a:r>
                    </a:p>
                    <a:p>
                      <a:pPr marL="285750" indent="-285750">
                        <a:buFont typeface="Arial" panose="020B0604020202020204" pitchFamily="34" charset="0"/>
                        <a:buChar char="•"/>
                      </a:pPr>
                      <a:r>
                        <a:rPr lang="de-DE" b="0" i="0" dirty="0"/>
                        <a:t>Anwendungsorientierung</a:t>
                      </a:r>
                      <a:endParaRPr lang="de-DE" b="0" dirty="0"/>
                    </a:p>
                  </a:txBody>
                  <a:tcPr/>
                </a:tc>
                <a:extLst>
                  <a:ext uri="{0D108BD9-81ED-4DB2-BD59-A6C34878D82A}">
                    <a16:rowId xmlns:a16="http://schemas.microsoft.com/office/drawing/2014/main" val="3473418583"/>
                  </a:ext>
                </a:extLst>
              </a:tr>
            </a:tbl>
          </a:graphicData>
        </a:graphic>
      </p:graphicFrame>
      <p:pic>
        <p:nvPicPr>
          <p:cNvPr id="5" name="Grafik 4">
            <a:extLst>
              <a:ext uri="{FF2B5EF4-FFF2-40B4-BE49-F238E27FC236}">
                <a16:creationId xmlns:a16="http://schemas.microsoft.com/office/drawing/2014/main" id="{882CE681-5EC2-4BC6-A93C-09E5B2729DFD}"/>
              </a:ext>
            </a:extLst>
          </p:cNvPr>
          <p:cNvPicPr>
            <a:picLocks noChangeAspect="1"/>
          </p:cNvPicPr>
          <p:nvPr/>
        </p:nvPicPr>
        <p:blipFill>
          <a:blip r:embed="rId3"/>
          <a:stretch>
            <a:fillRect/>
          </a:stretch>
        </p:blipFill>
        <p:spPr>
          <a:xfrm>
            <a:off x="144283" y="124827"/>
            <a:ext cx="1426685" cy="2028374"/>
          </a:xfrm>
          <a:prstGeom prst="rect">
            <a:avLst/>
          </a:prstGeom>
        </p:spPr>
      </p:pic>
      <p:pic>
        <p:nvPicPr>
          <p:cNvPr id="6" name="Grafik 5">
            <a:extLst>
              <a:ext uri="{FF2B5EF4-FFF2-40B4-BE49-F238E27FC236}">
                <a16:creationId xmlns:a16="http://schemas.microsoft.com/office/drawing/2014/main" id="{546D5CC1-A476-4EB1-94A8-3B6B00EA6EEE}"/>
              </a:ext>
            </a:extLst>
          </p:cNvPr>
          <p:cNvPicPr>
            <a:picLocks noChangeAspect="1"/>
          </p:cNvPicPr>
          <p:nvPr/>
        </p:nvPicPr>
        <p:blipFill>
          <a:blip r:embed="rId4"/>
          <a:stretch>
            <a:fillRect/>
          </a:stretch>
        </p:blipFill>
        <p:spPr>
          <a:xfrm>
            <a:off x="4873907" y="116632"/>
            <a:ext cx="1426685" cy="2015091"/>
          </a:xfrm>
          <a:prstGeom prst="rect">
            <a:avLst/>
          </a:prstGeom>
        </p:spPr>
      </p:pic>
    </p:spTree>
    <p:extLst>
      <p:ext uri="{BB962C8B-B14F-4D97-AF65-F5344CB8AC3E}">
        <p14:creationId xmlns:p14="http://schemas.microsoft.com/office/powerpoint/2010/main" val="29491525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5C3BD706-B340-4437-9144-356183377EA9}"/>
              </a:ext>
            </a:extLst>
          </p:cNvPr>
          <p:cNvPicPr>
            <a:picLocks noChangeAspect="1"/>
          </p:cNvPicPr>
          <p:nvPr/>
        </p:nvPicPr>
        <p:blipFill>
          <a:blip r:embed="rId3"/>
          <a:stretch>
            <a:fillRect/>
          </a:stretch>
        </p:blipFill>
        <p:spPr>
          <a:xfrm>
            <a:off x="467544" y="737332"/>
            <a:ext cx="7323695" cy="5273060"/>
          </a:xfrm>
          <a:prstGeom prst="rect">
            <a:avLst/>
          </a:prstGeom>
          <a:noFill/>
        </p:spPr>
      </p:pic>
      <p:sp>
        <p:nvSpPr>
          <p:cNvPr id="10" name="Title 2">
            <a:extLst>
              <a:ext uri="{FF2B5EF4-FFF2-40B4-BE49-F238E27FC236}">
                <a16:creationId xmlns:a16="http://schemas.microsoft.com/office/drawing/2014/main" id="{06BD52BB-E71B-4156-8B2B-D97E45321BDF}"/>
              </a:ext>
            </a:extLst>
          </p:cNvPr>
          <p:cNvSpPr>
            <a:spLocks noGrp="1"/>
          </p:cNvSpPr>
          <p:nvPr>
            <p:ph type="title"/>
          </p:nvPr>
        </p:nvSpPr>
        <p:spPr>
          <a:xfrm>
            <a:off x="323528" y="44624"/>
            <a:ext cx="8229600" cy="718576"/>
          </a:xfrm>
        </p:spPr>
        <p:txBody>
          <a:bodyPr>
            <a:normAutofit/>
          </a:bodyPr>
          <a:lstStyle/>
          <a:p>
            <a:r>
              <a:rPr lang="de-DE" sz="2800" b="1" i="1" kern="1200" dirty="0">
                <a:solidFill>
                  <a:schemeClr val="tx1"/>
                </a:solidFill>
                <a:effectLst/>
                <a:latin typeface="+mn-lt"/>
                <a:ea typeface="+mn-ea"/>
                <a:cs typeface="+mn-cs"/>
              </a:rPr>
              <a:t>Zugänge zur Philosophie 1 </a:t>
            </a:r>
            <a:r>
              <a:rPr lang="de-DE" sz="2800" b="1" i="0" kern="1200" dirty="0">
                <a:solidFill>
                  <a:schemeClr val="tx1"/>
                </a:solidFill>
                <a:effectLst/>
                <a:latin typeface="+mn-lt"/>
                <a:ea typeface="+mn-ea"/>
                <a:cs typeface="+mn-cs"/>
              </a:rPr>
              <a:t>(2004)</a:t>
            </a:r>
            <a:endParaRPr lang="en-US" sz="2500" dirty="0"/>
          </a:p>
        </p:txBody>
      </p:sp>
    </p:spTree>
    <p:extLst>
      <p:ext uri="{BB962C8B-B14F-4D97-AF65-F5344CB8AC3E}">
        <p14:creationId xmlns:p14="http://schemas.microsoft.com/office/powerpoint/2010/main" val="2380458890"/>
      </p:ext>
    </p:extLst>
  </p:cSld>
  <p:clrMapOvr>
    <a:masterClrMapping/>
  </p:clrMapOvr>
</p:sld>
</file>

<file path=ppt/theme/theme1.xml><?xml version="1.0" encoding="utf-8"?>
<a:theme xmlns:a="http://schemas.openxmlformats.org/drawingml/2006/main" name="2_Benutzerdefiniertes 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Benutzerdefiniertes 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PPT-Vorlage-Uni">
  <a:themeElements>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andard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6000" b="0" i="0" u="none" strike="noStrike" cap="none" normalizeH="0" baseline="0">
            <a:ln>
              <a:noFill/>
            </a:ln>
            <a:solidFill>
              <a:schemeClr val="tx1"/>
            </a:solidFill>
            <a:effectLst/>
            <a:latin typeface="Times" pitchFamily="67"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6000" b="0" i="0" u="none" strike="noStrike" cap="none" normalizeH="0" baseline="0">
            <a:ln>
              <a:noFill/>
            </a:ln>
            <a:solidFill>
              <a:schemeClr val="tx1"/>
            </a:solidFill>
            <a:effectLst/>
            <a:latin typeface="Times" pitchFamily="67" charset="0"/>
          </a:defRPr>
        </a:defPPr>
      </a:lstStyle>
    </a:lnDef>
  </a:objectDefaults>
  <a:extraClrSchemeLst>
    <a:extraClrScheme>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itelfolie">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4017</Words>
  <Application>Microsoft Office PowerPoint</Application>
  <PresentationFormat>Bildschirmpräsentation (4:3)</PresentationFormat>
  <Paragraphs>199</Paragraphs>
  <Slides>22</Slides>
  <Notes>20</Notes>
  <HiddenSlides>0</HiddenSlides>
  <MMClips>0</MMClips>
  <ScaleCrop>false</ScaleCrop>
  <HeadingPairs>
    <vt:vector size="6" baseType="variant">
      <vt:variant>
        <vt:lpstr>Verwendete Schriftarten</vt:lpstr>
      </vt:variant>
      <vt:variant>
        <vt:i4>7</vt:i4>
      </vt:variant>
      <vt:variant>
        <vt:lpstr>Design</vt:lpstr>
      </vt:variant>
      <vt:variant>
        <vt:i4>4</vt:i4>
      </vt:variant>
      <vt:variant>
        <vt:lpstr>Folientitel</vt:lpstr>
      </vt:variant>
      <vt:variant>
        <vt:i4>22</vt:i4>
      </vt:variant>
    </vt:vector>
  </HeadingPairs>
  <TitlesOfParts>
    <vt:vector size="33" baseType="lpstr">
      <vt:lpstr>-apple-system</vt:lpstr>
      <vt:lpstr>Arial</vt:lpstr>
      <vt:lpstr>Calibri</vt:lpstr>
      <vt:lpstr>Times</vt:lpstr>
      <vt:lpstr>Times New Roman</vt:lpstr>
      <vt:lpstr>Verdana</vt:lpstr>
      <vt:lpstr>Wingdings</vt:lpstr>
      <vt:lpstr>2_Benutzerdefiniertes Design</vt:lpstr>
      <vt:lpstr>3_Benutzerdefiniertes Design</vt:lpstr>
      <vt:lpstr>PPT-Vorlage-Uni</vt:lpstr>
      <vt:lpstr>Titelfolie</vt:lpstr>
      <vt:lpstr>Fachunterricht und Schulbuchanalyse am Beispiel von Kants Grundlegung WiSe 2021/22</vt:lpstr>
      <vt:lpstr>Idee</vt:lpstr>
      <vt:lpstr>Seminarplan</vt:lpstr>
      <vt:lpstr>Beispiel: Leitfragen zur 3. Sitzung</vt:lpstr>
      <vt:lpstr>Leitfaden kritische Schulbuchanalyse (Auszug)</vt:lpstr>
      <vt:lpstr>PowerPoint-Präsentation</vt:lpstr>
      <vt:lpstr>PowerPoint-Präsentation</vt:lpstr>
      <vt:lpstr>PowerPoint-Präsentation</vt:lpstr>
      <vt:lpstr>Zugänge zur Philosophie 1 (2004)</vt:lpstr>
      <vt:lpstr>Zugänge zur Philosophie 1 (2004)</vt:lpstr>
      <vt:lpstr>Zugänge zur Philosophie 1 (2004)</vt:lpstr>
      <vt:lpstr>Zugänge zur Philosophie. Qualifikationsphase (2015)</vt:lpstr>
      <vt:lpstr>Zugänge zur Philosophie. Qualifikationsphase (2015)</vt:lpstr>
      <vt:lpstr>PowerPoint-Präsentation</vt:lpstr>
      <vt:lpstr>PowerPoint-Präsentation</vt:lpstr>
      <vt:lpstr>PowerPoint-Präsentation</vt:lpstr>
      <vt:lpstr>PowerPoint-Präsentation</vt:lpstr>
      <vt:lpstr>PowerPoint-Präsentation</vt:lpstr>
      <vt:lpstr>Allgemeine Resultate</vt:lpstr>
      <vt:lpstr>Reflexionsaufgaben (Rahmenaufgabe)</vt:lpstr>
      <vt:lpstr>Auszüge aus Antworten zur zweiten Reflexionsaufgabe</vt:lpstr>
      <vt:lpstr>Auszüge aus Antworten zur zweiten Reflexionsaufgabe</vt:lpstr>
    </vt:vector>
  </TitlesOfParts>
  <Company>Bergische Universität Wuppertal</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Stephanie Saage</dc:creator>
  <cp:lastModifiedBy>Thassilo Polcik</cp:lastModifiedBy>
  <cp:revision>986</cp:revision>
  <cp:lastPrinted>2021-02-02T10:49:49Z</cp:lastPrinted>
  <dcterms:created xsi:type="dcterms:W3CDTF">2013-01-14T08:49:01Z</dcterms:created>
  <dcterms:modified xsi:type="dcterms:W3CDTF">2022-03-23T09:42:51Z</dcterms:modified>
</cp:coreProperties>
</file>